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0"/>
  </p:notesMasterIdLst>
  <p:handoutMasterIdLst>
    <p:handoutMasterId r:id="rId41"/>
  </p:handoutMasterIdLst>
  <p:sldIdLst>
    <p:sldId id="256" r:id="rId3"/>
    <p:sldId id="258" r:id="rId4"/>
    <p:sldId id="260" r:id="rId5"/>
    <p:sldId id="262" r:id="rId6"/>
    <p:sldId id="308" r:id="rId7"/>
    <p:sldId id="263" r:id="rId8"/>
    <p:sldId id="309" r:id="rId9"/>
    <p:sldId id="295" r:id="rId10"/>
    <p:sldId id="296" r:id="rId11"/>
    <p:sldId id="264" r:id="rId12"/>
    <p:sldId id="265" r:id="rId13"/>
    <p:sldId id="307" r:id="rId14"/>
    <p:sldId id="269" r:id="rId15"/>
    <p:sldId id="270" r:id="rId16"/>
    <p:sldId id="271" r:id="rId17"/>
    <p:sldId id="297" r:id="rId18"/>
    <p:sldId id="305" r:id="rId19"/>
    <p:sldId id="275" r:id="rId20"/>
    <p:sldId id="306" r:id="rId21"/>
    <p:sldId id="277" r:id="rId22"/>
    <p:sldId id="278" r:id="rId23"/>
    <p:sldId id="279" r:id="rId24"/>
    <p:sldId id="281" r:id="rId25"/>
    <p:sldId id="282" r:id="rId26"/>
    <p:sldId id="304" r:id="rId27"/>
    <p:sldId id="286" r:id="rId28"/>
    <p:sldId id="283" r:id="rId29"/>
    <p:sldId id="284" r:id="rId30"/>
    <p:sldId id="285" r:id="rId31"/>
    <p:sldId id="287" r:id="rId32"/>
    <p:sldId id="300" r:id="rId33"/>
    <p:sldId id="301" r:id="rId34"/>
    <p:sldId id="302" r:id="rId35"/>
    <p:sldId id="303" r:id="rId36"/>
    <p:sldId id="298" r:id="rId37"/>
    <p:sldId id="299" r:id="rId38"/>
    <p:sldId id="294" r:id="rId39"/>
  </p:sldIdLst>
  <p:sldSz cx="9144000" cy="6858000" type="screen4x3"/>
  <p:notesSz cx="9872663" cy="67421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7014"/>
    <a:srgbClr val="014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r">
              <a:defRPr sz="1200"/>
            </a:lvl1pPr>
          </a:lstStyle>
          <a:p>
            <a:r>
              <a:rPr lang="ru-RU" smtClean="0"/>
              <a:t>19.09.2022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03838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03838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r">
              <a:defRPr sz="1200"/>
            </a:lvl1pPr>
          </a:lstStyle>
          <a:p>
            <a:fld id="{5161BAB0-643C-46B8-BC18-8EA790766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21021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r">
              <a:defRPr sz="1200"/>
            </a:lvl1pPr>
          </a:lstStyle>
          <a:p>
            <a:r>
              <a:rPr lang="ru-RU" smtClean="0"/>
              <a:t>19.09.2022</a:t>
            </a:r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73437" cy="2528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36" tIns="45418" rIns="90836" bIns="454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02504"/>
            <a:ext cx="7898130" cy="3033951"/>
          </a:xfrm>
          <a:prstGeom prst="rect">
            <a:avLst/>
          </a:prstGeom>
        </p:spPr>
        <p:txBody>
          <a:bodyPr vert="horz" lIns="90836" tIns="45418" rIns="90836" bIns="454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03838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5" y="6403838"/>
            <a:ext cx="4278154" cy="337106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r">
              <a:defRPr sz="1200"/>
            </a:lvl1pPr>
          </a:lstStyle>
          <a:p>
            <a:fld id="{E51380D1-B662-4072-8031-545830A38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07621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380D1-B662-4072-8031-545830A38A58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ru-RU" smtClean="0"/>
              <a:t>19.09.2022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4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380D1-B662-4072-8031-545830A38A58}" type="slidenum">
              <a:rPr lang="ru-RU" smtClean="0"/>
              <a:t>10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ru-RU" smtClean="0"/>
              <a:t>19.09.2022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12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AAEDF-8CA2-4EC5-9B6E-534AD34D01B4}" type="slidenum">
              <a:rPr lang="ru-RU" smtClean="0"/>
              <a:t>15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ru-RU" smtClean="0"/>
              <a:t>19.09.2022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23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380D1-B662-4072-8031-545830A38A58}" type="slidenum">
              <a:rPr lang="ru-RU" smtClean="0"/>
              <a:t>26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ru-RU" smtClean="0"/>
              <a:t>19.09.2022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68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5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78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64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927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735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95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60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890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44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88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0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9914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92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64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7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4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74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4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3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1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4C18E-6465-4774-901B-BEE7EFBD754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C897-B2D8-4799-AF42-70D8891CB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4C18E-6465-4774-901B-BEE7EFBD754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C897-B2D8-4799-AF42-70D8891CBB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1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8.png"/><Relationship Id="rId3" Type="http://schemas.openxmlformats.org/officeDocument/2006/relationships/image" Target="../media/image11.jpeg"/><Relationship Id="rId7" Type="http://schemas.openxmlformats.org/officeDocument/2006/relationships/image" Target="../media/image18.png"/><Relationship Id="rId12" Type="http://schemas.openxmlformats.org/officeDocument/2006/relationships/image" Target="../media/image2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26.png"/><Relationship Id="rId5" Type="http://schemas.openxmlformats.org/officeDocument/2006/relationships/image" Target="../media/image14.jpeg"/><Relationship Id="rId10" Type="http://schemas.openxmlformats.org/officeDocument/2006/relationships/image" Target="../media/image21.png"/><Relationship Id="rId4" Type="http://schemas.openxmlformats.org/officeDocument/2006/relationships/image" Target="../media/image13.jpeg"/><Relationship Id="rId9" Type="http://schemas.openxmlformats.org/officeDocument/2006/relationships/image" Target="../media/image20.jp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30.jpe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image" Target="../media/image39.png"/><Relationship Id="rId5" Type="http://schemas.openxmlformats.org/officeDocument/2006/relationships/image" Target="../media/image33.tiff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tiff"/><Relationship Id="rId9" Type="http://schemas.openxmlformats.org/officeDocument/2006/relationships/image" Target="../media/image37.gif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12" Type="http://schemas.openxmlformats.org/officeDocument/2006/relationships/image" Target="../media/image5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jp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microsoft.com/office/2007/relationships/hdphoto" Target="../media/hdphoto2.wdp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g"/><Relationship Id="rId2" Type="http://schemas.openxmlformats.org/officeDocument/2006/relationships/image" Target="../media/image5.jpe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4944" y="1381991"/>
            <a:ext cx="7772400" cy="3351374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Constantia" pitchFamily="18" charset="0"/>
              </a:rPr>
              <a:t>РОДИТЕЛЬСКОЕ СОБРАНИЕ </a:t>
            </a:r>
            <a:r>
              <a:rPr lang="ru-RU" sz="2200" dirty="0">
                <a:solidFill>
                  <a:srgbClr val="014035"/>
                </a:solidFill>
                <a:latin typeface="Constantia" pitchFamily="18" charset="0"/>
              </a:rPr>
              <a:t/>
            </a:r>
            <a:br>
              <a:rPr lang="ru-RU" sz="2200" dirty="0">
                <a:solidFill>
                  <a:srgbClr val="014035"/>
                </a:solidFill>
                <a:latin typeface="Constantia" pitchFamily="18" charset="0"/>
              </a:rPr>
            </a:br>
            <a:r>
              <a:rPr lang="ru-RU" sz="2200" dirty="0">
                <a:solidFill>
                  <a:srgbClr val="014035"/>
                </a:solidFill>
                <a:latin typeface="Constantia" pitchFamily="18" charset="0"/>
              </a:rPr>
              <a:t/>
            </a:r>
            <a:br>
              <a:rPr lang="ru-RU" sz="2200" dirty="0">
                <a:solidFill>
                  <a:srgbClr val="014035"/>
                </a:solidFill>
                <a:latin typeface="Constant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«Подготовка к проведению 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2022 - 2023 уч.г. 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итоговой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аттестации выпускников 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11-х классов в формате ЕГЭ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 декабря 2022г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199" y="4980791"/>
            <a:ext cx="3752851" cy="752496"/>
          </a:xfrm>
        </p:spPr>
        <p:txBody>
          <a:bodyPr>
            <a:normAutofit/>
          </a:bodyPr>
          <a:lstStyle/>
          <a:p>
            <a:endParaRPr 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21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59"/>
          <p:cNvGrpSpPr/>
          <p:nvPr/>
        </p:nvGrpSpPr>
        <p:grpSpPr>
          <a:xfrm>
            <a:off x="2916018" y="1093701"/>
            <a:ext cx="2840748" cy="2656445"/>
            <a:chOff x="1219135" y="1132124"/>
            <a:chExt cx="1380853" cy="1388087"/>
          </a:xfrm>
        </p:grpSpPr>
        <p:grpSp>
          <p:nvGrpSpPr>
            <p:cNvPr id="28" name="组合 60"/>
            <p:cNvGrpSpPr/>
            <p:nvPr/>
          </p:nvGrpSpPr>
          <p:grpSpPr>
            <a:xfrm>
              <a:off x="1219135" y="1132124"/>
              <a:ext cx="1380853" cy="1388087"/>
              <a:chOff x="610393" y="2729597"/>
              <a:chExt cx="1380853" cy="1388087"/>
            </a:xfrm>
          </p:grpSpPr>
          <p:grpSp>
            <p:nvGrpSpPr>
              <p:cNvPr id="30" name="组合 62"/>
              <p:cNvGrpSpPr/>
              <p:nvPr/>
            </p:nvGrpSpPr>
            <p:grpSpPr>
              <a:xfrm>
                <a:off x="789153" y="2729597"/>
                <a:ext cx="1202093" cy="1388087"/>
                <a:chOff x="3273692" y="1099961"/>
                <a:chExt cx="1202093" cy="1388087"/>
              </a:xfrm>
            </p:grpSpPr>
            <p:sp>
              <p:nvSpPr>
                <p:cNvPr id="32" name="Freeform 14"/>
                <p:cNvSpPr>
                  <a:spLocks/>
                </p:cNvSpPr>
                <p:nvPr/>
              </p:nvSpPr>
              <p:spPr bwMode="auto">
                <a:xfrm>
                  <a:off x="3345550" y="1141029"/>
                  <a:ext cx="529701" cy="237166"/>
                </a:xfrm>
                <a:custGeom>
                  <a:avLst/>
                  <a:gdLst>
                    <a:gd name="T0" fmla="*/ 0 w 516"/>
                    <a:gd name="T1" fmla="*/ 231 h 231"/>
                    <a:gd name="T2" fmla="*/ 398 w 516"/>
                    <a:gd name="T3" fmla="*/ 0 h 231"/>
                    <a:gd name="T4" fmla="*/ 516 w 516"/>
                    <a:gd name="T5" fmla="*/ 0 h 231"/>
                    <a:gd name="T6" fmla="*/ 516 w 516"/>
                    <a:gd name="T7" fmla="*/ 231 h 231"/>
                    <a:gd name="T8" fmla="*/ 0 w 516"/>
                    <a:gd name="T9" fmla="*/ 231 h 2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6" h="231">
                      <a:moveTo>
                        <a:pt x="0" y="231"/>
                      </a:moveTo>
                      <a:lnTo>
                        <a:pt x="398" y="0"/>
                      </a:lnTo>
                      <a:lnTo>
                        <a:pt x="516" y="0"/>
                      </a:lnTo>
                      <a:lnTo>
                        <a:pt x="516" y="231"/>
                      </a:lnTo>
                      <a:lnTo>
                        <a:pt x="0" y="231"/>
                      </a:lnTo>
                      <a:close/>
                    </a:path>
                  </a:pathLst>
                </a:custGeom>
                <a:solidFill>
                  <a:srgbClr val="5F6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9" tIns="34295" rIns="68589" bIns="34295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Freeform 15"/>
                <p:cNvSpPr>
                  <a:spLocks/>
                </p:cNvSpPr>
                <p:nvPr/>
              </p:nvSpPr>
              <p:spPr bwMode="auto">
                <a:xfrm>
                  <a:off x="3273692" y="1099961"/>
                  <a:ext cx="1202093" cy="1388087"/>
                </a:xfrm>
                <a:custGeom>
                  <a:avLst/>
                  <a:gdLst>
                    <a:gd name="T0" fmla="*/ 0 w 1171"/>
                    <a:gd name="T1" fmla="*/ 1014 h 1352"/>
                    <a:gd name="T2" fmla="*/ 0 w 1171"/>
                    <a:gd name="T3" fmla="*/ 338 h 1352"/>
                    <a:gd name="T4" fmla="*/ 586 w 1171"/>
                    <a:gd name="T5" fmla="*/ 0 h 1352"/>
                    <a:gd name="T6" fmla="*/ 1171 w 1171"/>
                    <a:gd name="T7" fmla="*/ 338 h 1352"/>
                    <a:gd name="T8" fmla="*/ 1171 w 1171"/>
                    <a:gd name="T9" fmla="*/ 1014 h 1352"/>
                    <a:gd name="T10" fmla="*/ 586 w 1171"/>
                    <a:gd name="T11" fmla="*/ 1352 h 1352"/>
                    <a:gd name="T12" fmla="*/ 0 w 1171"/>
                    <a:gd name="T13" fmla="*/ 1014 h 1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71" h="1352">
                      <a:moveTo>
                        <a:pt x="0" y="1014"/>
                      </a:moveTo>
                      <a:lnTo>
                        <a:pt x="0" y="338"/>
                      </a:lnTo>
                      <a:lnTo>
                        <a:pt x="586" y="0"/>
                      </a:lnTo>
                      <a:lnTo>
                        <a:pt x="1171" y="338"/>
                      </a:lnTo>
                      <a:lnTo>
                        <a:pt x="1171" y="1014"/>
                      </a:lnTo>
                      <a:lnTo>
                        <a:pt x="586" y="1352"/>
                      </a:lnTo>
                      <a:lnTo>
                        <a:pt x="0" y="101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outerShdw blurRad="228600" sx="102000" sy="102000" algn="ctr" rotWithShape="0">
                    <a:prstClr val="black">
                      <a:alpha val="28000"/>
                    </a:prstClr>
                  </a:outerShdw>
                </a:effectLst>
                <a:extLst/>
              </p:spPr>
              <p:txBody>
                <a:bodyPr vert="horz" wrap="square" lIns="68589" tIns="34295" rIns="68589" bIns="34295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Freeform 16"/>
                <p:cNvSpPr>
                  <a:spLocks/>
                </p:cNvSpPr>
                <p:nvPr/>
              </p:nvSpPr>
              <p:spPr bwMode="auto">
                <a:xfrm>
                  <a:off x="3345551" y="1141029"/>
                  <a:ext cx="408568" cy="441478"/>
                </a:xfrm>
                <a:custGeom>
                  <a:avLst/>
                  <a:gdLst>
                    <a:gd name="T0" fmla="*/ 0 w 398"/>
                    <a:gd name="T1" fmla="*/ 430 h 430"/>
                    <a:gd name="T2" fmla="*/ 398 w 398"/>
                    <a:gd name="T3" fmla="*/ 430 h 430"/>
                    <a:gd name="T4" fmla="*/ 398 w 398"/>
                    <a:gd name="T5" fmla="*/ 0 h 430"/>
                    <a:gd name="T6" fmla="*/ 0 w 398"/>
                    <a:gd name="T7" fmla="*/ 231 h 430"/>
                    <a:gd name="T8" fmla="*/ 0 w 398"/>
                    <a:gd name="T9" fmla="*/ 430 h 4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8" h="430">
                      <a:moveTo>
                        <a:pt x="0" y="430"/>
                      </a:moveTo>
                      <a:lnTo>
                        <a:pt x="398" y="430"/>
                      </a:lnTo>
                      <a:lnTo>
                        <a:pt x="398" y="0"/>
                      </a:lnTo>
                      <a:lnTo>
                        <a:pt x="0" y="231"/>
                      </a:lnTo>
                      <a:lnTo>
                        <a:pt x="0" y="43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8575">
                  <a:noFill/>
                </a:ln>
                <a:effectLst>
                  <a:outerShdw blurRad="279400" dist="76200" dir="2700000" sx="101000" sy="101000" algn="tl" rotWithShape="0">
                    <a:prstClr val="black">
                      <a:alpha val="28000"/>
                    </a:prstClr>
                  </a:outerShdw>
                </a:effectLst>
                <a:ex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9" tIns="34295" rIns="68589" bIns="34295" rtlCol="0" anchor="ctr"/>
                <a:lstStyle/>
                <a:p>
                  <a:pPr algn="ctr"/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10393" y="2828190"/>
                <a:ext cx="948647" cy="482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5400" dirty="0">
                  <a:solidFill>
                    <a:schemeClr val="bg1"/>
                  </a:solidFill>
                  <a:latin typeface="Agency FB" panose="020B0503020202020204" pitchFamily="34" charset="0"/>
                </a:endParaRPr>
              </a:p>
            </p:txBody>
          </p:sp>
        </p:grpSp>
        <p:sp>
          <p:nvSpPr>
            <p:cNvPr id="29" name="Freeform 21"/>
            <p:cNvSpPr>
              <a:spLocks noEditPoints="1"/>
            </p:cNvSpPr>
            <p:nvPr/>
          </p:nvSpPr>
          <p:spPr bwMode="auto">
            <a:xfrm>
              <a:off x="1752536" y="1627713"/>
              <a:ext cx="462041" cy="478315"/>
            </a:xfrm>
            <a:custGeom>
              <a:avLst/>
              <a:gdLst>
                <a:gd name="T0" fmla="*/ 24 w 60"/>
                <a:gd name="T1" fmla="*/ 7 h 62"/>
                <a:gd name="T2" fmla="*/ 38 w 60"/>
                <a:gd name="T3" fmla="*/ 7 h 62"/>
                <a:gd name="T4" fmla="*/ 47 w 60"/>
                <a:gd name="T5" fmla="*/ 7 h 62"/>
                <a:gd name="T6" fmla="*/ 47 w 60"/>
                <a:gd name="T7" fmla="*/ 18 h 62"/>
                <a:gd name="T8" fmla="*/ 47 w 60"/>
                <a:gd name="T9" fmla="*/ 7 h 62"/>
                <a:gd name="T10" fmla="*/ 20 w 60"/>
                <a:gd name="T11" fmla="*/ 37 h 62"/>
                <a:gd name="T12" fmla="*/ 21 w 60"/>
                <a:gd name="T13" fmla="*/ 58 h 62"/>
                <a:gd name="T14" fmla="*/ 15 w 60"/>
                <a:gd name="T15" fmla="*/ 40 h 62"/>
                <a:gd name="T16" fmla="*/ 12 w 60"/>
                <a:gd name="T17" fmla="*/ 58 h 62"/>
                <a:gd name="T18" fmla="*/ 7 w 60"/>
                <a:gd name="T19" fmla="*/ 37 h 62"/>
                <a:gd name="T20" fmla="*/ 2 w 60"/>
                <a:gd name="T21" fmla="*/ 36 h 62"/>
                <a:gd name="T22" fmla="*/ 7 w 60"/>
                <a:gd name="T23" fmla="*/ 19 h 62"/>
                <a:gd name="T24" fmla="*/ 14 w 60"/>
                <a:gd name="T25" fmla="*/ 24 h 62"/>
                <a:gd name="T26" fmla="*/ 21 w 60"/>
                <a:gd name="T27" fmla="*/ 19 h 62"/>
                <a:gd name="T28" fmla="*/ 29 w 60"/>
                <a:gd name="T29" fmla="*/ 16 h 62"/>
                <a:gd name="T30" fmla="*/ 30 w 60"/>
                <a:gd name="T31" fmla="*/ 19 h 62"/>
                <a:gd name="T32" fmla="*/ 30 w 60"/>
                <a:gd name="T33" fmla="*/ 32 h 62"/>
                <a:gd name="T34" fmla="*/ 31 w 60"/>
                <a:gd name="T35" fmla="*/ 32 h 62"/>
                <a:gd name="T36" fmla="*/ 31 w 60"/>
                <a:gd name="T37" fmla="*/ 32 h 62"/>
                <a:gd name="T38" fmla="*/ 32 w 60"/>
                <a:gd name="T39" fmla="*/ 19 h 62"/>
                <a:gd name="T40" fmla="*/ 32 w 60"/>
                <a:gd name="T41" fmla="*/ 16 h 62"/>
                <a:gd name="T42" fmla="*/ 40 w 60"/>
                <a:gd name="T43" fmla="*/ 19 h 62"/>
                <a:gd name="T44" fmla="*/ 47 w 60"/>
                <a:gd name="T45" fmla="*/ 24 h 62"/>
                <a:gd name="T46" fmla="*/ 54 w 60"/>
                <a:gd name="T47" fmla="*/ 19 h 62"/>
                <a:gd name="T48" fmla="*/ 58 w 60"/>
                <a:gd name="T49" fmla="*/ 35 h 62"/>
                <a:gd name="T50" fmla="*/ 53 w 60"/>
                <a:gd name="T51" fmla="*/ 37 h 62"/>
                <a:gd name="T52" fmla="*/ 54 w 60"/>
                <a:gd name="T53" fmla="*/ 58 h 62"/>
                <a:gd name="T54" fmla="*/ 48 w 60"/>
                <a:gd name="T55" fmla="*/ 40 h 62"/>
                <a:gd name="T56" fmla="*/ 45 w 60"/>
                <a:gd name="T57" fmla="*/ 58 h 62"/>
                <a:gd name="T58" fmla="*/ 40 w 60"/>
                <a:gd name="T59" fmla="*/ 37 h 62"/>
                <a:gd name="T60" fmla="*/ 38 w 60"/>
                <a:gd name="T61" fmla="*/ 38 h 62"/>
                <a:gd name="T62" fmla="*/ 33 w 60"/>
                <a:gd name="T63" fmla="*/ 62 h 62"/>
                <a:gd name="T64" fmla="*/ 29 w 60"/>
                <a:gd name="T65" fmla="*/ 41 h 62"/>
                <a:gd name="T66" fmla="*/ 22 w 60"/>
                <a:gd name="T67" fmla="*/ 62 h 62"/>
                <a:gd name="T68" fmla="*/ 20 w 60"/>
                <a:gd name="T69" fmla="*/ 36 h 62"/>
                <a:gd name="T70" fmla="*/ 9 w 60"/>
                <a:gd name="T71" fmla="*/ 13 h 62"/>
                <a:gd name="T72" fmla="*/ 20 w 60"/>
                <a:gd name="T73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" h="62">
                  <a:moveTo>
                    <a:pt x="31" y="0"/>
                  </a:moveTo>
                  <a:cubicBezTo>
                    <a:pt x="27" y="0"/>
                    <a:pt x="24" y="4"/>
                    <a:pt x="24" y="7"/>
                  </a:cubicBezTo>
                  <a:cubicBezTo>
                    <a:pt x="24" y="11"/>
                    <a:pt x="27" y="14"/>
                    <a:pt x="31" y="14"/>
                  </a:cubicBezTo>
                  <a:cubicBezTo>
                    <a:pt x="35" y="14"/>
                    <a:pt x="38" y="11"/>
                    <a:pt x="38" y="7"/>
                  </a:cubicBezTo>
                  <a:cubicBezTo>
                    <a:pt x="38" y="4"/>
                    <a:pt x="35" y="0"/>
                    <a:pt x="31" y="0"/>
                  </a:cubicBezTo>
                  <a:close/>
                  <a:moveTo>
                    <a:pt x="47" y="7"/>
                  </a:moveTo>
                  <a:cubicBezTo>
                    <a:pt x="44" y="7"/>
                    <a:pt x="41" y="10"/>
                    <a:pt x="41" y="13"/>
                  </a:cubicBezTo>
                  <a:cubicBezTo>
                    <a:pt x="41" y="16"/>
                    <a:pt x="44" y="18"/>
                    <a:pt x="47" y="18"/>
                  </a:cubicBezTo>
                  <a:cubicBezTo>
                    <a:pt x="50" y="18"/>
                    <a:pt x="53" y="16"/>
                    <a:pt x="53" y="13"/>
                  </a:cubicBezTo>
                  <a:cubicBezTo>
                    <a:pt x="53" y="10"/>
                    <a:pt x="50" y="7"/>
                    <a:pt x="47" y="7"/>
                  </a:cubicBezTo>
                  <a:close/>
                  <a:moveTo>
                    <a:pt x="20" y="36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4" y="19"/>
                    <a:pt x="44" y="19"/>
                    <a:pt x="44" y="19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0" y="36"/>
                    <a:pt x="20" y="36"/>
                    <a:pt x="20" y="36"/>
                  </a:cubicBezTo>
                  <a:close/>
                  <a:moveTo>
                    <a:pt x="14" y="7"/>
                  </a:moveTo>
                  <a:cubicBezTo>
                    <a:pt x="11" y="7"/>
                    <a:pt x="9" y="10"/>
                    <a:pt x="9" y="13"/>
                  </a:cubicBezTo>
                  <a:cubicBezTo>
                    <a:pt x="9" y="16"/>
                    <a:pt x="11" y="18"/>
                    <a:pt x="14" y="18"/>
                  </a:cubicBezTo>
                  <a:cubicBezTo>
                    <a:pt x="17" y="18"/>
                    <a:pt x="20" y="16"/>
                    <a:pt x="20" y="13"/>
                  </a:cubicBezTo>
                  <a:cubicBezTo>
                    <a:pt x="20" y="10"/>
                    <a:pt x="17" y="7"/>
                    <a:pt x="14" y="7"/>
                  </a:cubicBez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595220" y="3913742"/>
            <a:ext cx="7865212" cy="106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1" tIns="34285" rIns="68571" bIns="34285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lvl="0">
              <a:defRPr/>
            </a:pPr>
            <a:r>
              <a:rPr lang="ru-RU" sz="280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Подготовка к проведению ГИА-</a:t>
            </a:r>
            <a:r>
              <a:rPr lang="en-US" sz="280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280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Freeform 15"/>
          <p:cNvSpPr>
            <a:spLocks/>
          </p:cNvSpPr>
          <p:nvPr/>
        </p:nvSpPr>
        <p:spPr bwMode="auto">
          <a:xfrm>
            <a:off x="467544" y="2532757"/>
            <a:ext cx="637928" cy="737614"/>
          </a:xfrm>
          <a:custGeom>
            <a:avLst/>
            <a:gdLst>
              <a:gd name="T0" fmla="*/ 0 w 1171"/>
              <a:gd name="T1" fmla="*/ 1014 h 1352"/>
              <a:gd name="T2" fmla="*/ 0 w 1171"/>
              <a:gd name="T3" fmla="*/ 338 h 1352"/>
              <a:gd name="T4" fmla="*/ 586 w 1171"/>
              <a:gd name="T5" fmla="*/ 0 h 1352"/>
              <a:gd name="T6" fmla="*/ 1171 w 1171"/>
              <a:gd name="T7" fmla="*/ 338 h 1352"/>
              <a:gd name="T8" fmla="*/ 1171 w 1171"/>
              <a:gd name="T9" fmla="*/ 1014 h 1352"/>
              <a:gd name="T10" fmla="*/ 586 w 1171"/>
              <a:gd name="T11" fmla="*/ 1352 h 1352"/>
              <a:gd name="T12" fmla="*/ 0 w 1171"/>
              <a:gd name="T13" fmla="*/ 1014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71" h="1352">
                <a:moveTo>
                  <a:pt x="0" y="1014"/>
                </a:moveTo>
                <a:lnTo>
                  <a:pt x="0" y="338"/>
                </a:lnTo>
                <a:lnTo>
                  <a:pt x="586" y="0"/>
                </a:lnTo>
                <a:lnTo>
                  <a:pt x="1171" y="338"/>
                </a:lnTo>
                <a:lnTo>
                  <a:pt x="1171" y="1014"/>
                </a:lnTo>
                <a:lnTo>
                  <a:pt x="586" y="1352"/>
                </a:lnTo>
                <a:lnTo>
                  <a:pt x="0" y="10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228600" sx="102000" sy="102000" algn="ctr" rotWithShape="0">
              <a:prstClr val="black">
                <a:alpha val="28000"/>
              </a:prstClr>
            </a:outerShdw>
          </a:effectLst>
          <a:extLst/>
        </p:spPr>
        <p:txBody>
          <a:bodyPr vert="horz" wrap="square" lIns="68589" tIns="34295" rIns="68589" bIns="34295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/>
          </a:p>
        </p:txBody>
      </p:sp>
      <p:sp>
        <p:nvSpPr>
          <p:cNvPr id="38" name="Freeform 15"/>
          <p:cNvSpPr>
            <a:spLocks/>
          </p:cNvSpPr>
          <p:nvPr/>
        </p:nvSpPr>
        <p:spPr bwMode="auto">
          <a:xfrm>
            <a:off x="3698464" y="2496570"/>
            <a:ext cx="637928" cy="737614"/>
          </a:xfrm>
          <a:custGeom>
            <a:avLst/>
            <a:gdLst>
              <a:gd name="T0" fmla="*/ 0 w 1171"/>
              <a:gd name="T1" fmla="*/ 1014 h 1352"/>
              <a:gd name="T2" fmla="*/ 0 w 1171"/>
              <a:gd name="T3" fmla="*/ 338 h 1352"/>
              <a:gd name="T4" fmla="*/ 586 w 1171"/>
              <a:gd name="T5" fmla="*/ 0 h 1352"/>
              <a:gd name="T6" fmla="*/ 1171 w 1171"/>
              <a:gd name="T7" fmla="*/ 338 h 1352"/>
              <a:gd name="T8" fmla="*/ 1171 w 1171"/>
              <a:gd name="T9" fmla="*/ 1014 h 1352"/>
              <a:gd name="T10" fmla="*/ 586 w 1171"/>
              <a:gd name="T11" fmla="*/ 1352 h 1352"/>
              <a:gd name="T12" fmla="*/ 0 w 1171"/>
              <a:gd name="T13" fmla="*/ 1014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71" h="1352">
                <a:moveTo>
                  <a:pt x="0" y="1014"/>
                </a:moveTo>
                <a:lnTo>
                  <a:pt x="0" y="338"/>
                </a:lnTo>
                <a:lnTo>
                  <a:pt x="586" y="0"/>
                </a:lnTo>
                <a:lnTo>
                  <a:pt x="1171" y="338"/>
                </a:lnTo>
                <a:lnTo>
                  <a:pt x="1171" y="1014"/>
                </a:lnTo>
                <a:lnTo>
                  <a:pt x="586" y="1352"/>
                </a:lnTo>
                <a:lnTo>
                  <a:pt x="0" y="10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228600" sx="102000" sy="102000" algn="ctr" rotWithShape="0">
              <a:prstClr val="black">
                <a:alpha val="28000"/>
              </a:prstClr>
            </a:outerShdw>
          </a:effectLst>
          <a:extLst/>
        </p:spPr>
        <p:txBody>
          <a:bodyPr vert="horz" wrap="square" lIns="68589" tIns="34295" rIns="68589" bIns="34295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/>
          </a:p>
        </p:txBody>
      </p:sp>
      <p:sp>
        <p:nvSpPr>
          <p:cNvPr id="59" name="六边形 108"/>
          <p:cNvSpPr/>
          <p:nvPr/>
        </p:nvSpPr>
        <p:spPr>
          <a:xfrm>
            <a:off x="7236296" y="553044"/>
            <a:ext cx="299362" cy="274777"/>
          </a:xfrm>
          <a:prstGeom prst="hexagon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67" name="六边形 107"/>
          <p:cNvSpPr/>
          <p:nvPr/>
        </p:nvSpPr>
        <p:spPr>
          <a:xfrm>
            <a:off x="7604892" y="4725144"/>
            <a:ext cx="627181" cy="500908"/>
          </a:xfrm>
          <a:prstGeom prst="hexagon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grpSp>
        <p:nvGrpSpPr>
          <p:cNvPr id="68" name="组合 109"/>
          <p:cNvGrpSpPr/>
          <p:nvPr/>
        </p:nvGrpSpPr>
        <p:grpSpPr>
          <a:xfrm>
            <a:off x="6630931" y="5313822"/>
            <a:ext cx="360436" cy="309489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69" name="同心圆 56"/>
            <p:cNvSpPr/>
            <p:nvPr/>
          </p:nvSpPr>
          <p:spPr>
            <a:xfrm>
              <a:off x="304800" y="673100"/>
              <a:ext cx="4000500" cy="4000500"/>
            </a:xfrm>
            <a:prstGeom prst="hexagon">
              <a:avLst/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85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70" name="椭圆 57"/>
            <p:cNvSpPr/>
            <p:nvPr/>
          </p:nvSpPr>
          <p:spPr>
            <a:xfrm>
              <a:off x="479425" y="847725"/>
              <a:ext cx="3651250" cy="3651250"/>
            </a:xfrm>
            <a:prstGeom prst="hexagon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85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</p:grpSp>
      <p:grpSp>
        <p:nvGrpSpPr>
          <p:cNvPr id="71" name="组合 110"/>
          <p:cNvGrpSpPr/>
          <p:nvPr/>
        </p:nvGrpSpPr>
        <p:grpSpPr>
          <a:xfrm>
            <a:off x="7214007" y="5085387"/>
            <a:ext cx="323242" cy="287919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72" name="同心圆 59"/>
            <p:cNvSpPr/>
            <p:nvPr/>
          </p:nvSpPr>
          <p:spPr>
            <a:xfrm>
              <a:off x="304800" y="673100"/>
              <a:ext cx="4000500" cy="4000500"/>
            </a:xfrm>
            <a:prstGeom prst="hexagon">
              <a:avLst/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85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73" name="椭圆 60"/>
            <p:cNvSpPr/>
            <p:nvPr/>
          </p:nvSpPr>
          <p:spPr>
            <a:xfrm>
              <a:off x="479425" y="847725"/>
              <a:ext cx="3651250" cy="3651250"/>
            </a:xfrm>
            <a:prstGeom prst="hexagon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85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</p:grpSp>
      <p:sp>
        <p:nvSpPr>
          <p:cNvPr id="74" name="六边形 111"/>
          <p:cNvSpPr/>
          <p:nvPr/>
        </p:nvSpPr>
        <p:spPr>
          <a:xfrm>
            <a:off x="7560341" y="5485922"/>
            <a:ext cx="137389" cy="137389"/>
          </a:xfrm>
          <a:prstGeom prst="hexagon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noFill/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819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01756" y="67965"/>
            <a:ext cx="5036023" cy="835696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ЛИЦА, ПРИВЛЕКАЕМЫЕ К ПРОВЕДЕНИЮ ГИА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357588" y="5699063"/>
            <a:ext cx="6118519" cy="948451"/>
            <a:chOff x="539552" y="860886"/>
            <a:chExt cx="6157567" cy="948451"/>
          </a:xfrm>
        </p:grpSpPr>
        <p:grpSp>
          <p:nvGrpSpPr>
            <p:cNvPr id="10" name="组合 1"/>
            <p:cNvGrpSpPr/>
            <p:nvPr/>
          </p:nvGrpSpPr>
          <p:grpSpPr>
            <a:xfrm>
              <a:off x="590550" y="1384031"/>
              <a:ext cx="396493" cy="396875"/>
              <a:chOff x="7167096" y="561975"/>
              <a:chExt cx="1547910" cy="1549400"/>
            </a:xfrm>
          </p:grpSpPr>
          <p:sp>
            <p:nvSpPr>
              <p:cNvPr id="11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14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6" name="组合 7"/>
            <p:cNvGrpSpPr/>
            <p:nvPr/>
          </p:nvGrpSpPr>
          <p:grpSpPr>
            <a:xfrm>
              <a:off x="1274223" y="1276285"/>
              <a:ext cx="504135" cy="504621"/>
              <a:chOff x="7167096" y="561975"/>
              <a:chExt cx="1547910" cy="1549400"/>
            </a:xfrm>
          </p:grpSpPr>
          <p:sp>
            <p:nvSpPr>
              <p:cNvPr id="17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9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20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22" name="组合 13"/>
            <p:cNvGrpSpPr/>
            <p:nvPr/>
          </p:nvGrpSpPr>
          <p:grpSpPr>
            <a:xfrm>
              <a:off x="893262" y="1205737"/>
              <a:ext cx="574615" cy="575169"/>
              <a:chOff x="7167096" y="561975"/>
              <a:chExt cx="1547910" cy="1549400"/>
            </a:xfrm>
          </p:grpSpPr>
          <p:sp>
            <p:nvSpPr>
              <p:cNvPr id="23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4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5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26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7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28" name="组合 19"/>
            <p:cNvGrpSpPr/>
            <p:nvPr/>
          </p:nvGrpSpPr>
          <p:grpSpPr>
            <a:xfrm flipH="1">
              <a:off x="2246734" y="1132209"/>
              <a:ext cx="648072" cy="648697"/>
              <a:chOff x="7167096" y="561975"/>
              <a:chExt cx="1547910" cy="1549400"/>
            </a:xfrm>
          </p:grpSpPr>
          <p:sp>
            <p:nvSpPr>
              <p:cNvPr id="29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0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1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32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34" name="组合 25"/>
            <p:cNvGrpSpPr/>
            <p:nvPr/>
          </p:nvGrpSpPr>
          <p:grpSpPr>
            <a:xfrm flipH="1">
              <a:off x="1540205" y="889317"/>
              <a:ext cx="919134" cy="920020"/>
              <a:chOff x="7167096" y="561975"/>
              <a:chExt cx="1547910" cy="1549400"/>
            </a:xfrm>
          </p:grpSpPr>
          <p:sp>
            <p:nvSpPr>
              <p:cNvPr id="35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rgbClr val="37AE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6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7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37AE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38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9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40" name="组合 31"/>
            <p:cNvGrpSpPr/>
            <p:nvPr/>
          </p:nvGrpSpPr>
          <p:grpSpPr>
            <a:xfrm flipH="1">
              <a:off x="3735906" y="1450087"/>
              <a:ext cx="330500" cy="330819"/>
              <a:chOff x="7167096" y="561975"/>
              <a:chExt cx="1547910" cy="1549400"/>
            </a:xfrm>
          </p:grpSpPr>
          <p:sp>
            <p:nvSpPr>
              <p:cNvPr id="41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3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46" name="组合 37"/>
            <p:cNvGrpSpPr/>
            <p:nvPr/>
          </p:nvGrpSpPr>
          <p:grpSpPr>
            <a:xfrm flipH="1">
              <a:off x="2913645" y="1317126"/>
              <a:ext cx="463333" cy="463780"/>
              <a:chOff x="7167096" y="561975"/>
              <a:chExt cx="1547910" cy="1549400"/>
            </a:xfrm>
          </p:grpSpPr>
          <p:sp>
            <p:nvSpPr>
              <p:cNvPr id="47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52" name="组合 43"/>
            <p:cNvGrpSpPr/>
            <p:nvPr/>
          </p:nvGrpSpPr>
          <p:grpSpPr>
            <a:xfrm flipH="1">
              <a:off x="3182837" y="1204287"/>
              <a:ext cx="576063" cy="576619"/>
              <a:chOff x="7167096" y="561975"/>
              <a:chExt cx="1547910" cy="1549400"/>
            </a:xfrm>
          </p:grpSpPr>
          <p:sp>
            <p:nvSpPr>
              <p:cNvPr id="53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4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5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56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7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cxnSp>
          <p:nvCxnSpPr>
            <p:cNvPr id="58" name="直接连接符 49"/>
            <p:cNvCxnSpPr/>
            <p:nvPr/>
          </p:nvCxnSpPr>
          <p:spPr>
            <a:xfrm>
              <a:off x="6697119" y="860886"/>
              <a:ext cx="0" cy="778308"/>
            </a:xfrm>
            <a:prstGeom prst="line">
              <a:avLst/>
            </a:prstGeom>
            <a:ln w="19050">
              <a:gradFill>
                <a:gsLst>
                  <a:gs pos="0">
                    <a:srgbClr val="BECCCD">
                      <a:alpha val="15000"/>
                    </a:srgb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rgbClr val="BECCCD">
                      <a:alpha val="40000"/>
                    </a:srgb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0"/>
            <p:cNvCxnSpPr/>
            <p:nvPr/>
          </p:nvCxnSpPr>
          <p:spPr>
            <a:xfrm flipH="1">
              <a:off x="539552" y="1775790"/>
              <a:ext cx="6076568" cy="0"/>
            </a:xfrm>
            <a:prstGeom prst="line">
              <a:avLst/>
            </a:prstGeom>
            <a:ln w="19050">
              <a:gradFill>
                <a:gsLst>
                  <a:gs pos="0">
                    <a:srgbClr val="BECCCD">
                      <a:alpha val="15000"/>
                    </a:srgb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rgbClr val="BECCCD">
                      <a:alpha val="40000"/>
                    </a:srgb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706493"/>
              </p:ext>
            </p:extLst>
          </p:nvPr>
        </p:nvGraphicFramePr>
        <p:xfrm>
          <a:off x="926118" y="1035623"/>
          <a:ext cx="7387298" cy="466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72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Руководитель ППЭ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Организаторы ППЭ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Член ГЭК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Руководитель ОО, в помещениях которых организован ППЭ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Медицинские работники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Технический специалист по работе с ПО, оказывающий информационно-техническую помощь руководителю и организаторам ППЭ, члену ГЭК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Сотрудники, осуществляющие охрану правопорядка, и (или) сотрудники органов внутренних дел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Специалист по проведению инструктажа и обеспечению лабораторных работ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Эксперты, оценивающие выполнение лабораторных работ по химии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Ассистенты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0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01756" y="67965"/>
            <a:ext cx="5036023" cy="835696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57588" y="5699063"/>
            <a:ext cx="6118519" cy="948451"/>
            <a:chOff x="539552" y="860886"/>
            <a:chExt cx="6157567" cy="948451"/>
          </a:xfrm>
        </p:grpSpPr>
        <p:grpSp>
          <p:nvGrpSpPr>
            <p:cNvPr id="10" name="组合 1"/>
            <p:cNvGrpSpPr/>
            <p:nvPr/>
          </p:nvGrpSpPr>
          <p:grpSpPr>
            <a:xfrm>
              <a:off x="590550" y="1384031"/>
              <a:ext cx="396493" cy="396875"/>
              <a:chOff x="7167096" y="561975"/>
              <a:chExt cx="1547910" cy="1549400"/>
            </a:xfrm>
          </p:grpSpPr>
          <p:sp>
            <p:nvSpPr>
              <p:cNvPr id="11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14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6" name="组合 7"/>
            <p:cNvGrpSpPr/>
            <p:nvPr/>
          </p:nvGrpSpPr>
          <p:grpSpPr>
            <a:xfrm>
              <a:off x="1274223" y="1276285"/>
              <a:ext cx="504135" cy="504621"/>
              <a:chOff x="7167096" y="561975"/>
              <a:chExt cx="1547910" cy="1549400"/>
            </a:xfrm>
          </p:grpSpPr>
          <p:sp>
            <p:nvSpPr>
              <p:cNvPr id="17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9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20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22" name="组合 13"/>
            <p:cNvGrpSpPr/>
            <p:nvPr/>
          </p:nvGrpSpPr>
          <p:grpSpPr>
            <a:xfrm>
              <a:off x="893262" y="1205737"/>
              <a:ext cx="574615" cy="575169"/>
              <a:chOff x="7167096" y="561975"/>
              <a:chExt cx="1547910" cy="1549400"/>
            </a:xfrm>
          </p:grpSpPr>
          <p:sp>
            <p:nvSpPr>
              <p:cNvPr id="23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4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5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26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7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28" name="组合 19"/>
            <p:cNvGrpSpPr/>
            <p:nvPr/>
          </p:nvGrpSpPr>
          <p:grpSpPr>
            <a:xfrm flipH="1">
              <a:off x="2246734" y="1132209"/>
              <a:ext cx="648072" cy="648697"/>
              <a:chOff x="7167096" y="561975"/>
              <a:chExt cx="1547910" cy="1549400"/>
            </a:xfrm>
          </p:grpSpPr>
          <p:sp>
            <p:nvSpPr>
              <p:cNvPr id="29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0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1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32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34" name="组合 25"/>
            <p:cNvGrpSpPr/>
            <p:nvPr/>
          </p:nvGrpSpPr>
          <p:grpSpPr>
            <a:xfrm flipH="1">
              <a:off x="1540205" y="889317"/>
              <a:ext cx="919134" cy="920020"/>
              <a:chOff x="7167096" y="561975"/>
              <a:chExt cx="1547910" cy="1549400"/>
            </a:xfrm>
          </p:grpSpPr>
          <p:sp>
            <p:nvSpPr>
              <p:cNvPr id="35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rgbClr val="37AE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6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7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37AE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38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9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40" name="组合 31"/>
            <p:cNvGrpSpPr/>
            <p:nvPr/>
          </p:nvGrpSpPr>
          <p:grpSpPr>
            <a:xfrm flipH="1">
              <a:off x="3735906" y="1450087"/>
              <a:ext cx="330500" cy="330819"/>
              <a:chOff x="7167096" y="561975"/>
              <a:chExt cx="1547910" cy="1549400"/>
            </a:xfrm>
          </p:grpSpPr>
          <p:sp>
            <p:nvSpPr>
              <p:cNvPr id="41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3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46" name="组合 37"/>
            <p:cNvGrpSpPr/>
            <p:nvPr/>
          </p:nvGrpSpPr>
          <p:grpSpPr>
            <a:xfrm flipH="1">
              <a:off x="2913645" y="1317126"/>
              <a:ext cx="463333" cy="463780"/>
              <a:chOff x="7167096" y="561975"/>
              <a:chExt cx="1547910" cy="1549400"/>
            </a:xfrm>
          </p:grpSpPr>
          <p:sp>
            <p:nvSpPr>
              <p:cNvPr id="47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52" name="组合 43"/>
            <p:cNvGrpSpPr/>
            <p:nvPr/>
          </p:nvGrpSpPr>
          <p:grpSpPr>
            <a:xfrm flipH="1">
              <a:off x="3182837" y="1204287"/>
              <a:ext cx="576063" cy="576619"/>
              <a:chOff x="7167096" y="561975"/>
              <a:chExt cx="1547910" cy="1549400"/>
            </a:xfrm>
          </p:grpSpPr>
          <p:sp>
            <p:nvSpPr>
              <p:cNvPr id="53" name="Freeform 40"/>
              <p:cNvSpPr>
                <a:spLocks/>
              </p:cNvSpPr>
              <p:nvPr/>
            </p:nvSpPr>
            <p:spPr bwMode="auto">
              <a:xfrm>
                <a:off x="7167096" y="561975"/>
                <a:ext cx="1547910" cy="1518490"/>
              </a:xfrm>
              <a:custGeom>
                <a:avLst/>
                <a:gdLst/>
                <a:ahLst/>
                <a:cxnLst/>
                <a:rect l="l" t="t" r="r" b="b"/>
                <a:pathLst>
                  <a:path w="1547910" h="1518490">
                    <a:moveTo>
                      <a:pt x="735325" y="0"/>
                    </a:moveTo>
                    <a:cubicBezTo>
                      <a:pt x="1125922" y="0"/>
                      <a:pt x="1099882" y="195344"/>
                      <a:pt x="1099882" y="273482"/>
                    </a:cubicBezTo>
                    <a:cubicBezTo>
                      <a:pt x="1099882" y="338596"/>
                      <a:pt x="1047802" y="533941"/>
                      <a:pt x="1034783" y="612078"/>
                    </a:cubicBezTo>
                    <a:cubicBezTo>
                      <a:pt x="1008743" y="677193"/>
                      <a:pt x="995723" y="755331"/>
                      <a:pt x="1021763" y="794399"/>
                    </a:cubicBezTo>
                    <a:cubicBezTo>
                      <a:pt x="1034783" y="820445"/>
                      <a:pt x="1073842" y="872537"/>
                      <a:pt x="1243100" y="963698"/>
                    </a:cubicBezTo>
                    <a:cubicBezTo>
                      <a:pt x="1399339" y="1054858"/>
                      <a:pt x="1581617" y="1067881"/>
                      <a:pt x="1542557" y="1289271"/>
                    </a:cubicBezTo>
                    <a:cubicBezTo>
                      <a:pt x="1520081" y="1379197"/>
                      <a:pt x="1500030" y="1452144"/>
                      <a:pt x="1480009" y="1518490"/>
                    </a:cubicBezTo>
                    <a:lnTo>
                      <a:pt x="0" y="1518490"/>
                    </a:lnTo>
                    <a:cubicBezTo>
                      <a:pt x="15993" y="1434519"/>
                      <a:pt x="15303" y="1372240"/>
                      <a:pt x="45272" y="1302294"/>
                    </a:cubicBezTo>
                    <a:cubicBezTo>
                      <a:pt x="71312" y="1211134"/>
                      <a:pt x="97352" y="1119973"/>
                      <a:pt x="279630" y="1041835"/>
                    </a:cubicBezTo>
                    <a:cubicBezTo>
                      <a:pt x="461908" y="963698"/>
                      <a:pt x="579087" y="911606"/>
                      <a:pt x="579087" y="911606"/>
                    </a:cubicBezTo>
                    <a:cubicBezTo>
                      <a:pt x="579087" y="911528"/>
                      <a:pt x="579093" y="820440"/>
                      <a:pt x="592107" y="807422"/>
                    </a:cubicBezTo>
                    <a:cubicBezTo>
                      <a:pt x="605127" y="807422"/>
                      <a:pt x="631166" y="768354"/>
                      <a:pt x="605127" y="729285"/>
                    </a:cubicBezTo>
                    <a:cubicBezTo>
                      <a:pt x="592107" y="677193"/>
                      <a:pt x="566067" y="625101"/>
                      <a:pt x="566067" y="599055"/>
                    </a:cubicBezTo>
                    <a:cubicBezTo>
                      <a:pt x="566067" y="573009"/>
                      <a:pt x="344729" y="0"/>
                      <a:pt x="735325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4" name="Freeform 41"/>
              <p:cNvSpPr>
                <a:spLocks/>
              </p:cNvSpPr>
              <p:nvPr/>
            </p:nvSpPr>
            <p:spPr bwMode="auto">
              <a:xfrm>
                <a:off x="7672637" y="1330325"/>
                <a:ext cx="520700" cy="768350"/>
              </a:xfrm>
              <a:custGeom>
                <a:avLst/>
                <a:gdLst>
                  <a:gd name="T0" fmla="*/ 2147483647 w 40"/>
                  <a:gd name="T1" fmla="*/ 2147483647 h 59"/>
                  <a:gd name="T2" fmla="*/ 2147483647 w 40"/>
                  <a:gd name="T3" fmla="*/ 2147483647 h 59"/>
                  <a:gd name="T4" fmla="*/ 2147483647 w 40"/>
                  <a:gd name="T5" fmla="*/ 0 h 59"/>
                  <a:gd name="T6" fmla="*/ 2147483647 w 40"/>
                  <a:gd name="T7" fmla="*/ 2147483647 h 59"/>
                  <a:gd name="T8" fmla="*/ 2147483647 w 40"/>
                  <a:gd name="T9" fmla="*/ 2147483647 h 59"/>
                  <a:gd name="T10" fmla="*/ 2147483647 w 40"/>
                  <a:gd name="T11" fmla="*/ 2147483647 h 59"/>
                  <a:gd name="T12" fmla="*/ 2147483647 w 40"/>
                  <a:gd name="T13" fmla="*/ 2147483647 h 59"/>
                  <a:gd name="T14" fmla="*/ 2147483647 w 40"/>
                  <a:gd name="T15" fmla="*/ 2147483647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9"/>
                  <a:gd name="T26" fmla="*/ 40 w 40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9">
                    <a:moveTo>
                      <a:pt x="1" y="59"/>
                    </a:moveTo>
                    <a:cubicBezTo>
                      <a:pt x="1" y="59"/>
                      <a:pt x="19" y="21"/>
                      <a:pt x="40" y="4"/>
                    </a:cubicBezTo>
                    <a:cubicBezTo>
                      <a:pt x="40" y="4"/>
                      <a:pt x="37" y="2"/>
                      <a:pt x="37" y="0"/>
                    </a:cubicBezTo>
                    <a:cubicBezTo>
                      <a:pt x="37" y="0"/>
                      <a:pt x="16" y="14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11" y="14"/>
                      <a:pt x="5" y="3"/>
                      <a:pt x="5" y="3"/>
                    </a:cubicBezTo>
                    <a:cubicBezTo>
                      <a:pt x="5" y="3"/>
                      <a:pt x="3" y="10"/>
                      <a:pt x="4" y="11"/>
                    </a:cubicBezTo>
                    <a:cubicBezTo>
                      <a:pt x="4" y="13"/>
                      <a:pt x="0" y="49"/>
                      <a:pt x="1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5" name="Freeform 42"/>
              <p:cNvSpPr>
                <a:spLocks/>
              </p:cNvSpPr>
              <p:nvPr/>
            </p:nvSpPr>
            <p:spPr bwMode="auto">
              <a:xfrm>
                <a:off x="7672388" y="1500188"/>
                <a:ext cx="220662" cy="611187"/>
              </a:xfrm>
              <a:custGeom>
                <a:avLst/>
                <a:gdLst>
                  <a:gd name="T0" fmla="*/ 0 w 17"/>
                  <a:gd name="T1" fmla="*/ 2147483647 h 47"/>
                  <a:gd name="T2" fmla="*/ 2147483647 w 17"/>
                  <a:gd name="T3" fmla="*/ 2147483647 h 47"/>
                  <a:gd name="T4" fmla="*/ 2147483647 w 17"/>
                  <a:gd name="T5" fmla="*/ 1183728112 h 47"/>
                  <a:gd name="T6" fmla="*/ 2147483647 w 17"/>
                  <a:gd name="T7" fmla="*/ 507312048 h 47"/>
                  <a:gd name="T8" fmla="*/ 1684852866 w 17"/>
                  <a:gd name="T9" fmla="*/ 845520080 h 47"/>
                  <a:gd name="T10" fmla="*/ 168482691 w 17"/>
                  <a:gd name="T11" fmla="*/ 2147483647 h 47"/>
                  <a:gd name="T12" fmla="*/ 0 w 17"/>
                  <a:gd name="T13" fmla="*/ 2147483647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47"/>
                  <a:gd name="T23" fmla="*/ 17 w 17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47">
                    <a:moveTo>
                      <a:pt x="0" y="47"/>
                    </a:moveTo>
                    <a:cubicBezTo>
                      <a:pt x="0" y="47"/>
                      <a:pt x="14" y="25"/>
                      <a:pt x="13" y="14"/>
                    </a:cubicBezTo>
                    <a:cubicBezTo>
                      <a:pt x="13" y="9"/>
                      <a:pt x="14" y="7"/>
                      <a:pt x="14" y="7"/>
                    </a:cubicBezTo>
                    <a:cubicBezTo>
                      <a:pt x="14" y="7"/>
                      <a:pt x="17" y="4"/>
                      <a:pt x="16" y="3"/>
                    </a:cubicBezTo>
                    <a:cubicBezTo>
                      <a:pt x="15" y="1"/>
                      <a:pt x="12" y="0"/>
                      <a:pt x="10" y="5"/>
                    </a:cubicBezTo>
                    <a:cubicBezTo>
                      <a:pt x="11" y="8"/>
                      <a:pt x="1" y="15"/>
                      <a:pt x="1" y="26"/>
                    </a:cubicBezTo>
                    <a:lnTo>
                      <a:pt x="0" y="4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56" name="Freeform 43"/>
              <p:cNvSpPr>
                <a:spLocks/>
              </p:cNvSpPr>
              <p:nvPr/>
            </p:nvSpPr>
            <p:spPr bwMode="auto">
              <a:xfrm>
                <a:off x="7880599" y="1512888"/>
                <a:ext cx="104775" cy="90488"/>
              </a:xfrm>
              <a:custGeom>
                <a:avLst/>
                <a:gdLst>
                  <a:gd name="T0" fmla="*/ 0 w 66"/>
                  <a:gd name="T1" fmla="*/ 2147483647 h 57"/>
                  <a:gd name="T2" fmla="*/ 0 w 66"/>
                  <a:gd name="T3" fmla="*/ 0 h 57"/>
                  <a:gd name="T4" fmla="*/ 2147483647 w 66"/>
                  <a:gd name="T5" fmla="*/ 2147483647 h 57"/>
                  <a:gd name="T6" fmla="*/ 2147483647 w 66"/>
                  <a:gd name="T7" fmla="*/ 2147483647 h 57"/>
                  <a:gd name="T8" fmla="*/ 0 w 66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57"/>
                  <a:gd name="T17" fmla="*/ 66 w 66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57">
                    <a:moveTo>
                      <a:pt x="0" y="8"/>
                    </a:moveTo>
                    <a:lnTo>
                      <a:pt x="0" y="0"/>
                    </a:lnTo>
                    <a:lnTo>
                      <a:pt x="66" y="5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7" name="Freeform 44"/>
              <p:cNvSpPr>
                <a:spLocks/>
              </p:cNvSpPr>
              <p:nvPr/>
            </p:nvSpPr>
            <p:spPr bwMode="auto">
              <a:xfrm>
                <a:off x="7710737" y="1512888"/>
                <a:ext cx="117475" cy="90488"/>
              </a:xfrm>
              <a:custGeom>
                <a:avLst/>
                <a:gdLst>
                  <a:gd name="T0" fmla="*/ 0 w 74"/>
                  <a:gd name="T1" fmla="*/ 2147483647 h 57"/>
                  <a:gd name="T2" fmla="*/ 2147483647 w 74"/>
                  <a:gd name="T3" fmla="*/ 0 h 57"/>
                  <a:gd name="T4" fmla="*/ 2147483647 w 74"/>
                  <a:gd name="T5" fmla="*/ 0 h 57"/>
                  <a:gd name="T6" fmla="*/ 0 w 74"/>
                  <a:gd name="T7" fmla="*/ 2147483647 h 57"/>
                  <a:gd name="T8" fmla="*/ 0 w 74"/>
                  <a:gd name="T9" fmla="*/ 214748364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57"/>
                  <a:gd name="T17" fmla="*/ 74 w 74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57">
                    <a:moveTo>
                      <a:pt x="0" y="57"/>
                    </a:moveTo>
                    <a:lnTo>
                      <a:pt x="66" y="0"/>
                    </a:lnTo>
                    <a:lnTo>
                      <a:pt x="74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cxnSp>
          <p:nvCxnSpPr>
            <p:cNvPr id="58" name="直接连接符 49"/>
            <p:cNvCxnSpPr/>
            <p:nvPr/>
          </p:nvCxnSpPr>
          <p:spPr>
            <a:xfrm>
              <a:off x="6697119" y="860886"/>
              <a:ext cx="0" cy="778308"/>
            </a:xfrm>
            <a:prstGeom prst="line">
              <a:avLst/>
            </a:prstGeom>
            <a:ln w="19050">
              <a:gradFill>
                <a:gsLst>
                  <a:gs pos="0">
                    <a:srgbClr val="BECCCD">
                      <a:alpha val="15000"/>
                    </a:srgb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rgbClr val="BECCCD">
                      <a:alpha val="40000"/>
                    </a:srgb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0"/>
            <p:cNvCxnSpPr/>
            <p:nvPr/>
          </p:nvCxnSpPr>
          <p:spPr>
            <a:xfrm flipH="1">
              <a:off x="539552" y="1775790"/>
              <a:ext cx="6076568" cy="0"/>
            </a:xfrm>
            <a:prstGeom prst="line">
              <a:avLst/>
            </a:prstGeom>
            <a:ln w="19050">
              <a:gradFill>
                <a:gsLst>
                  <a:gs pos="0">
                    <a:srgbClr val="BECCCD">
                      <a:alpha val="15000"/>
                    </a:srgb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rgbClr val="BECCCD">
                      <a:alpha val="40000"/>
                    </a:srgb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106660"/>
              </p:ext>
            </p:extLst>
          </p:nvPr>
        </p:nvGraphicFramePr>
        <p:xfrm>
          <a:off x="926118" y="1035623"/>
          <a:ext cx="7387298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72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0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2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36026" y="-704"/>
            <a:ext cx="4745743" cy="945055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АУДИТОРИИ ППЭ, ВЫДЕЛЯЕМЫЕ ДЛЯ ПРОВЕДЕНИЯ ЭКЗАМЕНОВ, ОСНАЩАЮТСЯ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1611" y="1026911"/>
            <a:ext cx="1352397" cy="10699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1069" y="1024487"/>
            <a:ext cx="1390310" cy="10852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6103981" y="1043432"/>
            <a:ext cx="1357457" cy="1236292"/>
            <a:chOff x="0" y="0"/>
            <a:chExt cx="1275715" cy="114687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75715" cy="767715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54015"/>
              <a:ext cx="1184910" cy="12319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98" y="974785"/>
              <a:ext cx="530225" cy="172085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909838" y="4394353"/>
            <a:ext cx="1336739" cy="1255009"/>
            <a:chOff x="1002258" y="4646674"/>
            <a:chExt cx="1336739" cy="1255009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17090" y="4673624"/>
              <a:ext cx="609811" cy="6100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02258" y="5294701"/>
              <a:ext cx="606639" cy="6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87641" y="5301208"/>
              <a:ext cx="600293" cy="6004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36579" y="4646674"/>
              <a:ext cx="702418" cy="702779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81" y="2474425"/>
            <a:ext cx="1326948" cy="13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252" y="2202227"/>
            <a:ext cx="1154894" cy="126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ÐÐ°ÑÑÐ¸Ð½ÐºÐ¸ Ð¿Ð¾ Ð·Ð°Ð¿ÑÐ¾ÑÑ Ð»Ð°Ð±Ð¾ÑÐ°ÑÐ¾ÑÐ½Ð¾Ðµ Ð¾Ð±Ð¾ÑÑÐ´Ð¾Ð²Ð°Ð½Ð¸Ðµ ÑÑÐ°ÑÐ¸Ð²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831" y="2138370"/>
            <a:ext cx="881588" cy="13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Надпись 2"/>
          <p:cNvSpPr txBox="1">
            <a:spLocks noChangeArrowheads="1"/>
          </p:cNvSpPr>
          <p:nvPr/>
        </p:nvSpPr>
        <p:spPr bwMode="auto">
          <a:xfrm>
            <a:off x="1280675" y="3588080"/>
            <a:ext cx="3300598" cy="5878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Оборудование для выполнения лабораторных работ</a:t>
            </a:r>
            <a:endParaRPr lang="ru-RU" sz="14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5471639" y="1131699"/>
            <a:ext cx="0" cy="30466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Надпись 2"/>
          <p:cNvSpPr txBox="1">
            <a:spLocks noChangeArrowheads="1"/>
          </p:cNvSpPr>
          <p:nvPr/>
        </p:nvSpPr>
        <p:spPr bwMode="auto">
          <a:xfrm>
            <a:off x="5883661" y="3838255"/>
            <a:ext cx="2218529" cy="34009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Компьютерная техника</a:t>
            </a:r>
            <a:endParaRPr lang="ru-RU" sz="14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368" y="4444615"/>
            <a:ext cx="1326948" cy="13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ÐÐ°ÑÑÐ¸Ð½ÐºÐ¸ Ð¿Ð¾ Ð·Ð°Ð¿ÑÐ¾ÑÑ Ð¼Ð¸ÐºÑÐ¾ÑÐ¾Ð½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5" r="33081"/>
          <a:stretch/>
        </p:blipFill>
        <p:spPr bwMode="auto">
          <a:xfrm>
            <a:off x="4206071" y="4612505"/>
            <a:ext cx="750404" cy="102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539552" y="4237338"/>
            <a:ext cx="8208912" cy="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Надпись 2"/>
          <p:cNvSpPr txBox="1">
            <a:spLocks noChangeArrowheads="1"/>
          </p:cNvSpPr>
          <p:nvPr/>
        </p:nvSpPr>
        <p:spPr bwMode="auto">
          <a:xfrm>
            <a:off x="2027190" y="6015584"/>
            <a:ext cx="2976857" cy="5878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Средства записи и воспроизведения аудиозаписи</a:t>
            </a:r>
            <a:endParaRPr lang="ru-RU" sz="14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Надпись 2"/>
          <p:cNvSpPr txBox="1">
            <a:spLocks noChangeArrowheads="1"/>
          </p:cNvSpPr>
          <p:nvPr/>
        </p:nvSpPr>
        <p:spPr bwMode="auto">
          <a:xfrm>
            <a:off x="5826821" y="5677736"/>
            <a:ext cx="2271482" cy="5878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Средства цифровой аудиозаписи</a:t>
            </a:r>
            <a:endParaRPr lang="ru-RU" sz="14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Стрелка вправо 43"/>
          <p:cNvSpPr/>
          <p:nvPr/>
        </p:nvSpPr>
        <p:spPr>
          <a:xfrm rot="5400000">
            <a:off x="6789609" y="5209454"/>
            <a:ext cx="388709" cy="36352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613617" y="4569581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в форме ГВЭ (устная форма)</a:t>
            </a:r>
          </a:p>
        </p:txBody>
      </p:sp>
    </p:spTree>
    <p:extLst>
      <p:ext uri="{BB962C8B-B14F-4D97-AF65-F5344CB8AC3E}">
        <p14:creationId xmlns:p14="http://schemas.microsoft.com/office/powerpoint/2010/main" val="512764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" name="Прямая соединительная линия 90"/>
          <p:cNvCxnSpPr/>
          <p:nvPr/>
        </p:nvCxnSpPr>
        <p:spPr>
          <a:xfrm>
            <a:off x="242887" y="4470607"/>
            <a:ext cx="8577585" cy="0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92" name="Заголовок 1"/>
          <p:cNvSpPr txBox="1">
            <a:spLocks/>
          </p:cNvSpPr>
          <p:nvPr/>
        </p:nvSpPr>
        <p:spPr>
          <a:xfrm>
            <a:off x="1953701" y="-703"/>
            <a:ext cx="5073418" cy="897338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rgbClr val="C00000"/>
                </a:solidFill>
              </a:rPr>
              <a:t>ВО ВРЕМЯ ЭКЗАМЕНА НА РАБОЧЕМ СТОЛЕ УЧАСТНИКА МОГУТ НАХОДИТЬСЯ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387185" y="2370840"/>
            <a:ext cx="3057525" cy="6191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Контрольные измерительные материалы</a:t>
            </a:r>
            <a:endParaRPr lang="ru-RU" sz="1200" dirty="0"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94" name="Рисунок 9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580" y="1276102"/>
            <a:ext cx="1414356" cy="98871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17" y="1148024"/>
            <a:ext cx="1411593" cy="99043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24" y="896635"/>
            <a:ext cx="790162" cy="111679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616" y="1113470"/>
            <a:ext cx="790163" cy="111679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258" y="1276102"/>
            <a:ext cx="783351" cy="110716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00" name="Прямоугольник 99"/>
          <p:cNvSpPr/>
          <p:nvPr/>
        </p:nvSpPr>
        <p:spPr>
          <a:xfrm>
            <a:off x="5774690" y="2324919"/>
            <a:ext cx="2990850" cy="3524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Бланки участника экзамена</a:t>
            </a:r>
            <a:endParaRPr lang="ru-RU" sz="1200" dirty="0"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3343924" y="1935784"/>
            <a:ext cx="2853676" cy="7524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5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Паспорт РФ</a:t>
            </a:r>
            <a:endParaRPr lang="ru-RU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02" name="Рисунок 101" descr="ÐÐ°ÑÑÐ¸Ð½ÐºÐ¸ Ð¿Ð¾ Ð·Ð°Ð¿ÑÐ¾ÑÑ Ð¿Ð°ÑÐ¿Ð¾ÑÑ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712" y="1074362"/>
            <a:ext cx="592490" cy="86142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Прямоугольник 102"/>
          <p:cNvSpPr/>
          <p:nvPr/>
        </p:nvSpPr>
        <p:spPr>
          <a:xfrm>
            <a:off x="3684221" y="3936046"/>
            <a:ext cx="1886493" cy="43835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</a:t>
            </a:r>
            <a:r>
              <a:rPr lang="uk-UA" sz="1600" b="1" dirty="0" err="1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исты</a:t>
            </a:r>
            <a:r>
              <a:rPr lang="uk-UA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sz="1600" b="1" dirty="0" err="1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бумаги</a:t>
            </a:r>
            <a:r>
              <a:rPr lang="uk-UA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для </a:t>
            </a:r>
            <a:r>
              <a:rPr lang="uk-UA" sz="1600" b="1" dirty="0" err="1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черновиков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6197600" y="3746338"/>
            <a:ext cx="2333625" cy="5619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 </a:t>
            </a:r>
            <a:r>
              <a:rPr lang="ru-RU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черных г</a:t>
            </a:r>
            <a:r>
              <a:rPr lang="uk-UA" sz="1600" b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елевых</a:t>
            </a:r>
            <a:r>
              <a:rPr lang="uk-UA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ручки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42887" y="3755037"/>
            <a:ext cx="2898155" cy="5619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</a:t>
            </a:r>
            <a:r>
              <a:rPr lang="uk-UA" sz="1600" b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екарства</a:t>
            </a:r>
            <a:r>
              <a:rPr lang="uk-UA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sz="1600" b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 питан</a:t>
            </a:r>
            <a:r>
              <a:rPr lang="uk-UA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ие</a:t>
            </a:r>
            <a:br>
              <a:rPr lang="uk-UA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uk-UA" sz="16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(при необходимости)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t="3614" r="12264" b="8738"/>
          <a:stretch/>
        </p:blipFill>
        <p:spPr>
          <a:xfrm>
            <a:off x="4141071" y="2711620"/>
            <a:ext cx="762155" cy="1051306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712" y="2523992"/>
            <a:ext cx="551513" cy="441341"/>
          </a:xfrm>
          <a:prstGeom prst="rect">
            <a:avLst/>
          </a:prstGeom>
        </p:spPr>
      </p:pic>
      <p:pic>
        <p:nvPicPr>
          <p:cNvPr id="108" name="Рисунок 10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t="3614" r="12264" b="8738"/>
          <a:stretch/>
        </p:blipFill>
        <p:spPr>
          <a:xfrm>
            <a:off x="4327606" y="2874766"/>
            <a:ext cx="762155" cy="1051306"/>
          </a:xfrm>
          <a:prstGeom prst="rect">
            <a:avLst/>
          </a:prstGeom>
        </p:spPr>
      </p:pic>
      <p:pic>
        <p:nvPicPr>
          <p:cNvPr id="109" name="Picture 10" descr="ÐÐ°ÑÑÐ¸Ð½ÐºÐ¸ Ð¿Ð¾ Ð·Ð°Ð¿ÑÐ¾ÑÑ Ð»ÐµÐºÐ°ÑÑÑÐ²Ð° Ð´Ð»Ñ Ð¾Ð²Ð·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17" y="2994204"/>
            <a:ext cx="1527810" cy="763905"/>
          </a:xfrm>
          <a:prstGeom prst="rect">
            <a:avLst/>
          </a:prstGeom>
          <a:noFill/>
          <a:extLst/>
        </p:spPr>
      </p:pic>
      <p:pic>
        <p:nvPicPr>
          <p:cNvPr id="110" name="Picture 2" descr="ÐÐ°ÑÑÐ¸Ð½ÐºÐ¸ Ð¿Ð¾ Ð·Ð°Ð¿ÑÐ¾ÑÑ ÑÑÑÐºÐ° Ð´Ð»Ñ ÐµÐ³Ñ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2727163"/>
            <a:ext cx="1040130" cy="1040130"/>
          </a:xfrm>
          <a:prstGeom prst="rect">
            <a:avLst/>
          </a:prstGeom>
          <a:noFill/>
          <a:extLst/>
        </p:spPr>
      </p:pic>
      <p:pic>
        <p:nvPicPr>
          <p:cNvPr id="111" name="Picture 2" descr="ÐÐ°ÑÑÐ¸Ð½ÐºÐ¸ Ð¿Ð¾ Ð·Ð°Ð¿ÑÐ¾ÑÑ ÑÑÑÐºÐ° Ð´Ð»Ñ ÐµÐ³Ñ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50" y="2727163"/>
            <a:ext cx="1040130" cy="1040130"/>
          </a:xfrm>
          <a:prstGeom prst="rect">
            <a:avLst/>
          </a:prstGeom>
          <a:noFill/>
          <a:extLst/>
        </p:spPr>
      </p:pic>
      <p:grpSp>
        <p:nvGrpSpPr>
          <p:cNvPr id="117" name="Группа 116"/>
          <p:cNvGrpSpPr/>
          <p:nvPr/>
        </p:nvGrpSpPr>
        <p:grpSpPr>
          <a:xfrm>
            <a:off x="1706009" y="4572297"/>
            <a:ext cx="5627584" cy="1964177"/>
            <a:chOff x="143406" y="4525753"/>
            <a:chExt cx="5627584" cy="1964177"/>
          </a:xfrm>
        </p:grpSpPr>
        <p:pic>
          <p:nvPicPr>
            <p:cNvPr id="79" name="Рисунок 78"/>
            <p:cNvPicPr/>
            <p:nvPr/>
          </p:nvPicPr>
          <p:blipFill>
            <a:blip r:embed="rId12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08" y="4541972"/>
              <a:ext cx="1329055" cy="100774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0" name="Рисунок 79" descr="ÐÐ°ÑÑÐ¸Ð½ÐºÐ¸ Ð¿Ð¾ Ð·Ð°Ð¿ÑÐ¾ÑÑ ÐºÐ°Ð»ÑÐºÑÐ»ÑÑÐ¾Ñ Ð²ÐµÐºÑÐ¾Ñ"/>
            <p:cNvPicPr/>
            <p:nvPr/>
          </p:nvPicPr>
          <p:blipFill rotWithShape="1">
            <a:blip r:embed="rId1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98" t="13977" r="18965" b="9128"/>
            <a:stretch/>
          </p:blipFill>
          <p:spPr bwMode="auto">
            <a:xfrm>
              <a:off x="1578439" y="4749633"/>
              <a:ext cx="405765" cy="5613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2" name="Рисунок 81"/>
            <p:cNvPicPr/>
            <p:nvPr/>
          </p:nvPicPr>
          <p:blipFill>
            <a:blip r:embed="rId14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8523" y="5401172"/>
              <a:ext cx="1398905" cy="92583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3" name="Рисунок 82" descr="ÐÐ°ÑÑÐ¸Ð½ÐºÐ¸ Ð¿Ð¾ Ð·Ð°Ð¿ÑÐ¾ÑÑ ÐºÐ°Ð»ÑÐºÑÐ»ÑÑÐ¾Ñ Ð²ÐµÐºÑÐ¾Ñ"/>
            <p:cNvPicPr/>
            <p:nvPr/>
          </p:nvPicPr>
          <p:blipFill rotWithShape="1">
            <a:blip r:embed="rId1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98" t="13977" r="18965" b="9128"/>
            <a:stretch/>
          </p:blipFill>
          <p:spPr bwMode="auto">
            <a:xfrm>
              <a:off x="5013082" y="5637648"/>
              <a:ext cx="405765" cy="5613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4" name="Рисунок 83" descr="ÐÐ°ÑÑÐ¸Ð½ÐºÐ¸ Ð¿Ð¾ Ð·Ð°Ð¿ÑÐ¾ÑÑ Ð»Ð¸Ð½ÐµÐ¹ÐºÐ° png"/>
            <p:cNvPicPr/>
            <p:nvPr/>
          </p:nvPicPr>
          <p:blipFill>
            <a:blip r:embed="rId15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762" y="5693457"/>
              <a:ext cx="934720" cy="467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Рисунок 84"/>
            <p:cNvPicPr/>
            <p:nvPr/>
          </p:nvPicPr>
          <p:blipFill>
            <a:blip r:embed="rId16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614" y="4525753"/>
              <a:ext cx="1228725" cy="91313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6" name="Рисунок 85" descr="ÐÐ°ÑÑÐ¸Ð½ÐºÐ¸ Ð¿Ð¾ Ð·Ð°Ð¿ÑÐ¾ÑÑ ÐºÐ°Ð»ÑÐºÑÐ»ÑÑÐ¾Ñ Ð²ÐµÐºÑÐ¾Ñ"/>
            <p:cNvPicPr/>
            <p:nvPr/>
          </p:nvPicPr>
          <p:blipFill rotWithShape="1">
            <a:blip r:embed="rId1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98" t="13977" r="18965" b="9128"/>
            <a:stretch/>
          </p:blipFill>
          <p:spPr bwMode="auto">
            <a:xfrm>
              <a:off x="4972139" y="4701947"/>
              <a:ext cx="405765" cy="5613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7" name="Рисунок 86" descr="ÐÐ°ÑÑÐ¸Ð½ÐºÐ¸ Ð¿Ð¾ Ð·Ð°Ð¿ÑÐ¾ÑÑ Ð»Ð¸Ð½ÐµÐ¹ÐºÐ° png"/>
            <p:cNvPicPr/>
            <p:nvPr/>
          </p:nvPicPr>
          <p:blipFill>
            <a:blip r:embed="rId15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669" y="4765115"/>
              <a:ext cx="934720" cy="467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Рисунок 87" descr="ÐÐ°ÑÑÐ¸Ð½ÐºÐ¸ Ð¿Ð¾ Ð·Ð°Ð¿ÑÐ¾ÑÑ Ð¼Ð°ÑÐµÐ¼Ð°ÑÐ¸ÐºÐ°"/>
            <p:cNvPicPr/>
            <p:nvPr/>
          </p:nvPicPr>
          <p:blipFill rotWithShape="1">
            <a:blip r:embed="rId17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34" t="4916" r="13616" b="5938"/>
            <a:stretch/>
          </p:blipFill>
          <p:spPr bwMode="auto">
            <a:xfrm>
              <a:off x="143406" y="5516475"/>
              <a:ext cx="1420495" cy="9734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9" name="Рисунок 88" descr="ÐÐ°ÑÑÐ¸Ð½ÐºÐ¸ Ð¿Ð¾ Ð·Ð°Ð¿ÑÐ¾ÑÑ Ð»Ð¸Ð½ÐµÐ¹ÐºÐ° png"/>
            <p:cNvPicPr/>
            <p:nvPr/>
          </p:nvPicPr>
          <p:blipFill>
            <a:blip r:embed="rId15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9485" y="5816283"/>
              <a:ext cx="934085" cy="467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Прямоугольник 113"/>
            <p:cNvSpPr/>
            <p:nvPr/>
          </p:nvSpPr>
          <p:spPr>
            <a:xfrm rot="5400000">
              <a:off x="1625192" y="4787759"/>
              <a:ext cx="869315" cy="5334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ru-RU" sz="800" kern="1200" dirty="0" err="1">
                  <a:solidFill>
                    <a:srgbClr val="C45911"/>
                  </a:solidFill>
                  <a:effectLst/>
                  <a:latin typeface="Comic Sans MS" panose="030F0702030302020204" pitchFamily="66" charset="0"/>
                  <a:ea typeface="Batang" panose="02030600000101010101" pitchFamily="18" charset="-127"/>
                </a:rPr>
                <a:t>непрограм-мируемый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5" name="Прямоугольник 114"/>
            <p:cNvSpPr/>
            <p:nvPr/>
          </p:nvSpPr>
          <p:spPr>
            <a:xfrm rot="5400000">
              <a:off x="5029858" y="4720649"/>
              <a:ext cx="869315" cy="5334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ru-RU" sz="800" kern="1200">
                  <a:solidFill>
                    <a:srgbClr val="C45911"/>
                  </a:solidFill>
                  <a:effectLst/>
                  <a:latin typeface="Comic Sans MS" panose="030F0702030302020204" pitchFamily="66" charset="0"/>
                  <a:ea typeface="Batang" panose="02030600000101010101" pitchFamily="18" charset="-127"/>
                </a:rPr>
                <a:t>непрограм-мируемый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6" name="Прямоугольник 115"/>
            <p:cNvSpPr/>
            <p:nvPr/>
          </p:nvSpPr>
          <p:spPr>
            <a:xfrm rot="5400000">
              <a:off x="5069632" y="5696068"/>
              <a:ext cx="869315" cy="5334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ru-RU" sz="800" kern="1200">
                  <a:solidFill>
                    <a:srgbClr val="C45911"/>
                  </a:solidFill>
                  <a:effectLst/>
                  <a:latin typeface="Comic Sans MS" panose="030F0702030302020204" pitchFamily="66" charset="0"/>
                  <a:ea typeface="Batang" panose="02030600000101010101" pitchFamily="18" charset="-127"/>
                </a:rPr>
                <a:t>непрограм-мируемый</a:t>
              </a:r>
              <a:endPara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57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ÐÐ°ÑÑÐ¸Ð½ÐºÐ¸ Ð¿Ð¾ Ð·Ð°Ð¿ÑÐ¾ÑÑ ÑÑÐºÐ° Ñ ÑÑÑÐºÐ¾Ð¹"/>
          <p:cNvPicPr/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79" t="14483" r="22004" b="14454"/>
          <a:stretch/>
        </p:blipFill>
        <p:spPr bwMode="auto">
          <a:xfrm>
            <a:off x="5519403" y="3104399"/>
            <a:ext cx="808990" cy="7004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16" descr="ÐÐ°ÑÑÐ¸Ð½ÐºÐ¸ Ð¿Ð¾ Ð·Ð°Ð¿ÑÐ¾ÑÑ Ð¾Ð±Ð»Ð°ÐºÐ¾ Ñ ÑÑÐ°Ð·Ð¾Ð¹"/>
          <p:cNvPicPr/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144" y="970195"/>
            <a:ext cx="602615" cy="53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6" descr="ÐÐ°ÑÑÐ¸Ð½ÐºÐ¸ Ð¿Ð¾ Ð·Ð°Ð¿ÑÐ¾ÑÑ Ð¾Ð±Ð»Ð°ÐºÐ¾ Ñ ÑÑÐ°Ð·Ð¾Ð¹"/>
          <p:cNvPicPr/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778" y="1270490"/>
            <a:ext cx="602615" cy="53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30"/>
          <p:cNvPicPr/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61" y="1159425"/>
            <a:ext cx="664210" cy="692150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90" y="1060388"/>
            <a:ext cx="710565" cy="756285"/>
          </a:xfrm>
          <a:prstGeom prst="rect">
            <a:avLst/>
          </a:prstGeom>
        </p:spPr>
      </p:pic>
      <p:pic>
        <p:nvPicPr>
          <p:cNvPr id="33" name="Рисунок 32"/>
          <p:cNvPicPr/>
          <p:nvPr/>
        </p:nvPicPr>
        <p:blipFill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880" y="1144622"/>
            <a:ext cx="899160" cy="751205"/>
          </a:xfrm>
          <a:prstGeom prst="rect">
            <a:avLst/>
          </a:prstGeom>
        </p:spPr>
      </p:pic>
      <p:sp>
        <p:nvSpPr>
          <p:cNvPr id="34" name="Знак запрета 33"/>
          <p:cNvSpPr/>
          <p:nvPr/>
        </p:nvSpPr>
        <p:spPr>
          <a:xfrm flipH="1">
            <a:off x="886931" y="887962"/>
            <a:ext cx="1245870" cy="1245235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Знак запрета 34"/>
          <p:cNvSpPr/>
          <p:nvPr/>
        </p:nvSpPr>
        <p:spPr>
          <a:xfrm flipH="1">
            <a:off x="2351637" y="857869"/>
            <a:ext cx="1245870" cy="1245235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Знак запрета 35"/>
          <p:cNvSpPr/>
          <p:nvPr/>
        </p:nvSpPr>
        <p:spPr>
          <a:xfrm flipH="1">
            <a:off x="3826237" y="882882"/>
            <a:ext cx="1245870" cy="1245235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Знак запрета 36"/>
          <p:cNvSpPr/>
          <p:nvPr/>
        </p:nvSpPr>
        <p:spPr>
          <a:xfrm flipH="1">
            <a:off x="5374295" y="944309"/>
            <a:ext cx="1245870" cy="1245235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Знак запрета 37"/>
          <p:cNvSpPr/>
          <p:nvPr/>
        </p:nvSpPr>
        <p:spPr>
          <a:xfrm flipH="1">
            <a:off x="5364297" y="2831985"/>
            <a:ext cx="1245870" cy="1245235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12" descr="ÐÐ°ÑÑÐ¸Ð½ÐºÐ¸ Ð¿Ð¾ Ð·Ð°Ð¿ÑÐ¾ÑÑ ÑÑÑÐ» ÑÑÐµÐ½Ð¸ÐºÐ° png"/>
          <p:cNvPicPr/>
          <p:nvPr/>
        </p:nvPicPr>
        <p:blipFill rotWithShape="1"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1" t="13500" r="19303" b="7435"/>
          <a:stretch/>
        </p:blipFill>
        <p:spPr bwMode="auto">
          <a:xfrm>
            <a:off x="7674610" y="1293071"/>
            <a:ext cx="339725" cy="4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2" descr="ÐÐ°ÑÑÐ¸Ð½ÐºÐ¸ Ð¿Ð¾ Ð·Ð°Ð¿ÑÐ¾ÑÑ ÑÑÑÐ» ÑÑÐµÐ½Ð¸ÐºÐ° png"/>
          <p:cNvPicPr/>
          <p:nvPr/>
        </p:nvPicPr>
        <p:blipFill rotWithShape="1"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1" t="13500" r="19303" b="7435"/>
          <a:stretch/>
        </p:blipFill>
        <p:spPr bwMode="auto">
          <a:xfrm>
            <a:off x="7185107" y="1380078"/>
            <a:ext cx="339725" cy="4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Дуга 40"/>
          <p:cNvSpPr/>
          <p:nvPr/>
        </p:nvSpPr>
        <p:spPr>
          <a:xfrm>
            <a:off x="7278452" y="1138050"/>
            <a:ext cx="492760" cy="565150"/>
          </a:xfrm>
          <a:prstGeom prst="arc">
            <a:avLst>
              <a:gd name="adj1" fmla="val 11586593"/>
              <a:gd name="adj2" fmla="val 20554020"/>
            </a:avLst>
          </a:prstGeom>
          <a:ln w="28575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Знак запрета 41"/>
          <p:cNvSpPr/>
          <p:nvPr/>
        </p:nvSpPr>
        <p:spPr>
          <a:xfrm flipH="1">
            <a:off x="6901898" y="897608"/>
            <a:ext cx="1245870" cy="1245235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995554" y="4084097"/>
            <a:ext cx="1753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Обмениваться</a:t>
            </a:r>
            <a:b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</a:br>
            <a: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материалами и предметами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184403" y="2241508"/>
            <a:ext cx="1734242" cy="4972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Разговаривать</a:t>
            </a:r>
            <a:b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</a:br>
            <a: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между собой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918645" y="2261781"/>
            <a:ext cx="1826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Пересаживаться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259415" y="2189544"/>
            <a:ext cx="2379515" cy="82158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Пользоваться заметками и справочными материалами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53581" y="2210928"/>
            <a:ext cx="2764914" cy="1055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1600" b="1" kern="1200" dirty="0">
                <a:solidFill>
                  <a:srgbClr val="000000"/>
                </a:solidFill>
                <a:effectLst/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Иметь при себе средства связи, фото-, аудио- и видеоаппаратуру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2132800" y="-703"/>
            <a:ext cx="4802667" cy="695307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0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1800" dirty="0">
                <a:solidFill>
                  <a:srgbClr val="C00000"/>
                </a:solidFill>
              </a:rPr>
              <a:t>ВО ВРЕМЯ ПРОВЕДЕНИЯ ЭКЗАМЕНА В ППЭ ЗАПРЕЩАЕТСЯ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243026" y="3358114"/>
            <a:ext cx="4752528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932040" y="3454602"/>
            <a:ext cx="0" cy="272224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64024" y="3511864"/>
            <a:ext cx="42904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установлении фактов нарушения Порядка участником ГИА Председатель ГЭК принимает решение об аннулировании его результата ГИА по соответствующему учебному предмету 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916" y="3043688"/>
            <a:ext cx="757619" cy="668861"/>
          </a:xfrm>
          <a:prstGeom prst="rect">
            <a:avLst/>
          </a:prstGeom>
        </p:spPr>
      </p:pic>
      <p:sp>
        <p:nvSpPr>
          <p:cNvPr id="59" name="Знак запрета 58"/>
          <p:cNvSpPr/>
          <p:nvPr/>
        </p:nvSpPr>
        <p:spPr>
          <a:xfrm flipH="1">
            <a:off x="7394762" y="2750604"/>
            <a:ext cx="1245928" cy="1245928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873155" y="4057958"/>
            <a:ext cx="1891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Выносить из аудитории материалы</a:t>
            </a:r>
            <a:endParaRPr lang="en-US" sz="1600" b="1" dirty="0">
              <a:latin typeface="Times New Roman" pitchFamily="18" charset="0"/>
              <a:ea typeface="Batang" panose="02030600000101010101" pitchFamily="18" charset="-127"/>
              <a:cs typeface="Times New Roman" pitchFamily="18" charset="0"/>
            </a:endParaRPr>
          </a:p>
        </p:txBody>
      </p:sp>
      <p:pic>
        <p:nvPicPr>
          <p:cNvPr id="61" name="Picture 10" descr="ÐÐ°ÑÑÐ¸Ð½ÐºÐ¸ Ð¿Ð¾ Ð·Ð°Ð¿ÑÐ¾ÑÑ ÐºÐ¸Ð¼ ÐµÐ³Ñ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98" y="5261990"/>
            <a:ext cx="955176" cy="65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Знак запрета 61"/>
          <p:cNvSpPr/>
          <p:nvPr/>
        </p:nvSpPr>
        <p:spPr>
          <a:xfrm flipH="1">
            <a:off x="5404122" y="4973336"/>
            <a:ext cx="1245928" cy="1245928"/>
          </a:xfrm>
          <a:prstGeom prst="noSmoking">
            <a:avLst>
              <a:gd name="adj" fmla="val 867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433834" y="5261990"/>
            <a:ext cx="21036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Переписывать задания КИМ</a:t>
            </a:r>
            <a:endParaRPr lang="en-US" sz="1600" b="1" dirty="0">
              <a:latin typeface="Times New Roman" pitchFamily="18" charset="0"/>
              <a:ea typeface="Batang" panose="02030600000101010101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516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885" y="390179"/>
            <a:ext cx="5800298" cy="706090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расписание   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ЕГЭ – 2023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(ДОСРОЧНЫЙ период)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1478" y="1619640"/>
            <a:ext cx="2493539" cy="963275"/>
          </a:xfrm>
          <a:prstGeom prst="roundRect">
            <a:avLst/>
          </a:prstGeom>
          <a:solidFill>
            <a:srgbClr val="FFFF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марта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География, Литература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19855" y="1619641"/>
            <a:ext cx="2513542" cy="963274"/>
          </a:xfrm>
          <a:prstGeom prst="roundRect">
            <a:avLst/>
          </a:prstGeom>
          <a:solidFill>
            <a:srgbClr val="FFFF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 марта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21178" y="1625290"/>
            <a:ext cx="2439498" cy="957625"/>
          </a:xfrm>
          <a:prstGeom prst="roundRect">
            <a:avLst/>
          </a:prstGeom>
          <a:solidFill>
            <a:srgbClr val="FFFF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 марта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Математика (Б и П) 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3360" y="2735315"/>
            <a:ext cx="2493539" cy="1330604"/>
          </a:xfrm>
          <a:prstGeom prst="roundRect">
            <a:avLst/>
          </a:prstGeom>
          <a:solidFill>
            <a:srgbClr val="FFFF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 марта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Биология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Иностранный язык,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Физика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29332" y="2708478"/>
            <a:ext cx="2579272" cy="1369821"/>
          </a:xfrm>
          <a:prstGeom prst="roundRect">
            <a:avLst/>
          </a:prstGeom>
          <a:solidFill>
            <a:srgbClr val="FFFF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апреля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Иностранные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языки (раздел «Говорение»)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76258" y="2733818"/>
            <a:ext cx="2415850" cy="1332101"/>
          </a:xfrm>
          <a:prstGeom prst="roundRect">
            <a:avLst/>
          </a:prstGeom>
          <a:solidFill>
            <a:srgbClr val="FFFF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апреля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Обществознание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3360" y="4105137"/>
            <a:ext cx="2499384" cy="731983"/>
          </a:xfrm>
          <a:prstGeom prst="roundRect">
            <a:avLst/>
          </a:prstGeom>
          <a:solidFill>
            <a:srgbClr val="FFFF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апреля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История, Химия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18968" y="4229202"/>
            <a:ext cx="3567813" cy="923031"/>
          </a:xfrm>
          <a:prstGeom prst="roundRect">
            <a:avLst/>
          </a:prstGeom>
          <a:solidFill>
            <a:srgbClr val="FFC0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апреля-резерв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Информатика, </a:t>
            </a:r>
            <a:r>
              <a:rPr lang="ru-RU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н.яз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Химия,История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География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6626" y="5274499"/>
            <a:ext cx="3456985" cy="923031"/>
          </a:xfrm>
          <a:prstGeom prst="roundRect">
            <a:avLst/>
          </a:prstGeom>
          <a:solidFill>
            <a:srgbClr val="FFC0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апреля-резерв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Литература, </a:t>
            </a:r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Ин.яз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Физика, Обществознание, Биология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23485" y="4959794"/>
            <a:ext cx="2513542" cy="678841"/>
          </a:xfrm>
          <a:prstGeom prst="roundRect">
            <a:avLst/>
          </a:prstGeom>
          <a:solidFill>
            <a:srgbClr val="FFC0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 апреля-резерв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823485" y="5761309"/>
            <a:ext cx="2513542" cy="693869"/>
          </a:xfrm>
          <a:prstGeom prst="roundRect">
            <a:avLst/>
          </a:prstGeom>
          <a:solidFill>
            <a:srgbClr val="FFC000"/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апреля-резерв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Математика (Б и П) 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54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885" y="390179"/>
            <a:ext cx="5800298" cy="706090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расписание   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ЕГЭ – 2023 (ОСНОВНОЙ)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1479" y="1625291"/>
            <a:ext cx="2493539" cy="963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26 мая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География, Литература, Химия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19855" y="1619641"/>
            <a:ext cx="2513542" cy="9632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 мая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21178" y="1625290"/>
            <a:ext cx="2439498" cy="9576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июня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Математика 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1478" y="3273034"/>
            <a:ext cx="2493539" cy="95832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июня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История, Физика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6990" y="3273034"/>
            <a:ext cx="2579272" cy="9583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июня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Обществознание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44826" y="3251082"/>
            <a:ext cx="2415850" cy="9425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 июня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Биология, Иностранные языки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83885" y="4878283"/>
            <a:ext cx="2499384" cy="9305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и 17 июня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Иностранные языки (раздел «Говорение»)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25268" y="4885813"/>
            <a:ext cx="2639116" cy="9230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140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и 20 июня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60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1755" y="274638"/>
            <a:ext cx="5117912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Минимальный балл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086918"/>
              </p:ext>
            </p:extLst>
          </p:nvPr>
        </p:nvGraphicFramePr>
        <p:xfrm>
          <a:off x="323528" y="692696"/>
          <a:ext cx="8424936" cy="6065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249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88632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Для поступления в ВУЗы: </a:t>
                      </a:r>
                      <a:endParaRPr lang="ru-RU" sz="22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  <a:p>
                      <a:pPr algn="ctr"/>
                      <a:r>
                        <a:rPr lang="ru-RU" sz="2200" dirty="0">
                          <a:latin typeface="Georgia" pitchFamily="18" charset="0"/>
                        </a:rPr>
                        <a:t>Русский язык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r>
                        <a:rPr lang="ru-RU" sz="2200" dirty="0">
                          <a:latin typeface="Georgia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200" dirty="0">
                          <a:latin typeface="Georgia" pitchFamily="18" charset="0"/>
                        </a:rPr>
                        <a:t>Математика (профиль)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39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Georgia" pitchFamily="18" charset="0"/>
                        </a:rPr>
                        <a:t>Литература – </a:t>
                      </a: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40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(32)</a:t>
                      </a:r>
                      <a:endParaRPr lang="ru-RU" sz="2200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Georgia" pitchFamily="18" charset="0"/>
                        </a:rPr>
                        <a:t>Иностранные языки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(22)</a:t>
                      </a:r>
                      <a:endParaRPr lang="ru-RU" sz="2200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200" dirty="0">
                          <a:latin typeface="Georgia" pitchFamily="18" charset="0"/>
                        </a:rPr>
                        <a:t>Информатика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44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(40)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endParaRPr lang="ru-RU" sz="2200" i="1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Georgia" pitchFamily="18" charset="0"/>
                        </a:rPr>
                        <a:t>История – </a:t>
                      </a: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35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(32)</a:t>
                      </a: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Georgia" pitchFamily="18" charset="0"/>
                        </a:rPr>
                        <a:t>Обществознание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45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(42) </a:t>
                      </a:r>
                      <a:endParaRPr lang="ru-RU" sz="2200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Georgia" panose="02040502050405020303" pitchFamily="18" charset="0"/>
                          <a:cs typeface="Times New Roman" pitchFamily="18" charset="0"/>
                        </a:rPr>
                        <a:t>География – </a:t>
                      </a:r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ru-RU" sz="2200" dirty="0">
                          <a:latin typeface="Georgia" panose="02040502050405020303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(37) </a:t>
                      </a:r>
                      <a:endParaRPr lang="ru-RU" sz="2200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Georgia" pitchFamily="18" charset="0"/>
                        </a:rPr>
                        <a:t>Физика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39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(36)</a:t>
                      </a:r>
                      <a:endParaRPr lang="ru-RU" sz="2200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200" dirty="0">
                          <a:latin typeface="Georgia" pitchFamily="18" charset="0"/>
                        </a:rPr>
                        <a:t>Биология – </a:t>
                      </a: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39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(36) </a:t>
                      </a:r>
                      <a:r>
                        <a:rPr lang="ru-RU" sz="2200" dirty="0" smtClean="0">
                          <a:latin typeface="Georgia" pitchFamily="18" charset="0"/>
                        </a:rPr>
                        <a:t> </a:t>
                      </a:r>
                      <a:endParaRPr lang="ru-RU" sz="2200" dirty="0">
                        <a:latin typeface="Georgia" pitchFamily="18" charset="0"/>
                      </a:endParaRPr>
                    </a:p>
                    <a:p>
                      <a:pPr algn="ctr"/>
                      <a:r>
                        <a:rPr lang="ru-RU" sz="2200" dirty="0">
                          <a:latin typeface="Georgia" pitchFamily="18" charset="0"/>
                        </a:rPr>
                        <a:t>Химия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39 </a:t>
                      </a:r>
                      <a:r>
                        <a:rPr lang="ru-RU" sz="2200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(36)</a:t>
                      </a:r>
                      <a:endParaRPr lang="ru-RU" sz="2200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200" dirty="0">
                        <a:latin typeface="Georgia" pitchFamily="18" charset="0"/>
                      </a:endParaRPr>
                    </a:p>
                    <a:p>
                      <a:pPr algn="ctr"/>
                      <a:r>
                        <a:rPr lang="ru-RU" sz="2200" b="1" dirty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Для получения аттестата:</a:t>
                      </a:r>
                      <a:r>
                        <a:rPr lang="ru-RU" sz="2200" dirty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200" dirty="0">
                          <a:latin typeface="Georgia" pitchFamily="18" charset="0"/>
                        </a:rPr>
                        <a:t>Русский язык –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36 </a:t>
                      </a:r>
                      <a:r>
                        <a:rPr lang="ru-RU" sz="2200" dirty="0" smtClean="0">
                          <a:latin typeface="Georgia" pitchFamily="18" charset="0"/>
                        </a:rPr>
                        <a:t> </a:t>
                      </a:r>
                      <a:endParaRPr lang="ru-RU" sz="2200" dirty="0">
                        <a:latin typeface="Georg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Georgia" pitchFamily="18" charset="0"/>
                        </a:rPr>
                        <a:t>Математика (профиль) – 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  <a:p>
                      <a:pPr algn="ctr"/>
                      <a:r>
                        <a:rPr lang="ru-RU" sz="2200" dirty="0">
                          <a:latin typeface="Georgia" pitchFamily="18" charset="0"/>
                        </a:rPr>
                        <a:t>Математика (база) – «</a:t>
                      </a:r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3»</a:t>
                      </a:r>
                      <a:endParaRPr lang="ru-RU" sz="2200" dirty="0">
                        <a:latin typeface="Georgia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379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1755" y="274638"/>
            <a:ext cx="5117912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Выбор ЕГЭ-2023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УОР№1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746320"/>
              </p:ext>
            </p:extLst>
          </p:nvPr>
        </p:nvGraphicFramePr>
        <p:xfrm>
          <a:off x="1108038" y="1796527"/>
          <a:ext cx="7640425" cy="4001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40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0018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08" y="2194559"/>
            <a:ext cx="7848882" cy="291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4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4438" y="105821"/>
            <a:ext cx="5562600" cy="1082674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www.ege.edu.ru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1436"/>
            <a:ext cx="9144000" cy="575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9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0937" y="274638"/>
            <a:ext cx="4735774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Апелляция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93093"/>
              </p:ext>
            </p:extLst>
          </p:nvPr>
        </p:nvGraphicFramePr>
        <p:xfrm>
          <a:off x="1187355" y="836712"/>
          <a:ext cx="6673756" cy="573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737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766528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Если выпускник текущего года получает результат ниже минимального количества баллов по одному из обязательных предметов (русский язык или математика), то он может пересдать этот экзамен в этом же году в резервные дни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(июнь, сентябрь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).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Если участник ЕГЭ (все категории) не получает минимального количества баллов ЕГЭ по выборным предметам, пересдача ЕГЭ для таких участников ЕГЭ предусмотрена только через год.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Срок действия результатов - 4 года, следующих за годом получения таких результатов. 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Лица, которые нарушили порядок сдачи ЕГЭ</a:t>
                      </a:r>
                      <a:r>
                        <a:rPr lang="ru-RU" sz="2400" b="1" baseline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были удалены, отстраняются от сдачи ЕГЭ на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года.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626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304800" y="9144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endParaRPr lang="ru-RU" altLang="ru-RU" sz="36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274173"/>
              </p:ext>
            </p:extLst>
          </p:nvPr>
        </p:nvGraphicFramePr>
        <p:xfrm>
          <a:off x="859809" y="304800"/>
          <a:ext cx="7588156" cy="601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88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019800">
                <a:tc>
                  <a:txBody>
                    <a:bodyPr/>
                    <a:lstStyle/>
                    <a:p>
                      <a:pPr marL="342900" marR="0" lvl="0" indent="127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Calibri" pitchFamily="34" charset="0"/>
                        </a:rPr>
                        <a:t>А</a:t>
                      </a:r>
                      <a:r>
                        <a:rPr kumimoji="0" lang="ru-RU" sz="4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Calibri" pitchFamily="34" charset="0"/>
                        </a:rPr>
                        <a:t>пелляция</a:t>
                      </a:r>
                      <a:r>
                        <a:rPr kumimoji="0" lang="ru-RU" sz="4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Calibri" pitchFamily="34" charset="0"/>
                        </a:rPr>
                        <a:t> </a:t>
                      </a:r>
                    </a:p>
                    <a:p>
                      <a:pPr marL="342900" marR="0" lvl="0" indent="127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Апелляция 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нарушении установленного порядка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проведения ЕГЭ подается в день экзамена после сдачи бланков ЕГЭ не выходя из ППЭ (результаты ЕГЭ аннулируются)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endParaRPr kumimoji="0" lang="ru-RU" altLang="ru-RU" sz="2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Апелляция 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несогласии с результатами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ЕГЭ подается в течение 2 рабочих дней после официального объявления индивидуальных результатов экзамена и ознакомления с ними участника ЕГЭ.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906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304800" y="9144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endParaRPr lang="ru-RU" altLang="ru-RU" sz="36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280402"/>
              </p:ext>
            </p:extLst>
          </p:nvPr>
        </p:nvGraphicFramePr>
        <p:xfrm>
          <a:off x="904008" y="304800"/>
          <a:ext cx="7579591" cy="601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795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019800">
                <a:tc>
                  <a:txBody>
                    <a:bodyPr/>
                    <a:lstStyle/>
                    <a:p>
                      <a:pPr marL="342900" marR="0" lvl="0" indent="127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Calibri" pitchFamily="34" charset="0"/>
                        </a:rPr>
                        <a:t>А</a:t>
                      </a:r>
                      <a:r>
                        <a:rPr kumimoji="0" lang="ru-RU" sz="4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Calibri" pitchFamily="34" charset="0"/>
                        </a:rPr>
                        <a:t>пелляция</a:t>
                      </a:r>
                      <a:r>
                        <a:rPr kumimoji="0" lang="ru-RU" sz="4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Calibri" pitchFamily="34" charset="0"/>
                        </a:rPr>
                        <a:t> </a:t>
                      </a:r>
                      <a:endParaRPr kumimoji="0" lang="ru-RU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Calibri" pitchFamily="34" charset="0"/>
                      </a:endParaRPr>
                    </a:p>
                    <a:p>
                      <a:pPr marL="342900" marR="0" lvl="0" indent="127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результатам рассмотрения апелляции количество выставленных баллов может быть изменено как в сторону 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увеличения, так и в сторону уменьшения.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2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Экзаменационная работа 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перепроверяется полностью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а не отдельная ее часть.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endParaRPr kumimoji="0" lang="ru-RU" altLang="ru-RU" sz="2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Черновики, использованные на экзамене, в качестве материалов апелляции </a:t>
                      </a:r>
                      <a:r>
                        <a:rPr kumimoji="0" lang="ru-RU" alt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рассматриваются.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770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4585" y="2442949"/>
            <a:ext cx="4776716" cy="180150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Итоговое сочинение</a:t>
            </a:r>
          </a:p>
        </p:txBody>
      </p:sp>
    </p:spTree>
    <p:extLst>
      <p:ext uri="{BB962C8B-B14F-4D97-AF65-F5344CB8AC3E}">
        <p14:creationId xmlns:p14="http://schemas.microsoft.com/office/powerpoint/2010/main" val="415560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4149" y="1433015"/>
            <a:ext cx="7942998" cy="41898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Итоговое сочинение (изложение) как </a:t>
            </a:r>
            <a:r>
              <a:rPr lang="ru-RU" sz="36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условие допуска к  государственной итоговой аттестации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 образовательным программам среднего общего образования (далее – ГИА) проводится для обучающихся </a:t>
            </a:r>
            <a:r>
              <a:rPr lang="en-SG" sz="3600" dirty="0"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классов</a:t>
            </a:r>
          </a:p>
          <a:p>
            <a:pPr marL="0" indent="0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446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55885" y="217400"/>
            <a:ext cx="5259526" cy="6539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Нормативно-правовая база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0872" y="983492"/>
            <a:ext cx="74295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Приказ Министерства просвещения РФ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 07.11.2018 № 190/1512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 утверждении порядка проведения государственной итоговой аттестации по образовательным программам среднего общего образования»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828836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Распоряжением Комитета по образованию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10.11.2022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№2211-р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1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 проведении итогового сочинения (изложения) в Санкт-Петербурге в 2022-2023 учебном году»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16376" y="4365104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Распоряжением Комитета по образованию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10.11.2021  №3042-р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1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 утверждении Порядка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проведении итогового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сочинения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(изложения) 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Санкт-Петербурге»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74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209" y="260647"/>
            <a:ext cx="5322628" cy="16227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 действия результатов итогового сочинения  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0501" y="1559859"/>
            <a:ext cx="8079476" cy="4049371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Итоговое сочинение (изложение)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допуск к ГИА – 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</a:rPr>
              <a:t>бессрочно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 итогового сочинения в случае представления его при приеме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программам бакалавриата и программам специалитета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действителен 4 года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следующих за годом получения такого результата. </a:t>
            </a:r>
          </a:p>
        </p:txBody>
      </p:sp>
    </p:spTree>
    <p:extLst>
      <p:ext uri="{BB962C8B-B14F-4D97-AF65-F5344CB8AC3E}">
        <p14:creationId xmlns:p14="http://schemas.microsoft.com/office/powerpoint/2010/main" val="936562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6220" y="228600"/>
            <a:ext cx="5131559" cy="16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Сроки и продолжительность выполнения итогового сочинения (изложения)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составляет  </a:t>
            </a:r>
          </a:p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часа 55 минут</a:t>
            </a:r>
          </a:p>
          <a:p>
            <a:pPr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уч. г. итоговое сочинение проводится: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014035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b="1" dirty="0">
                <a:solidFill>
                  <a:srgbClr val="014035"/>
                </a:solidFill>
                <a:latin typeface="Times New Roman" pitchFamily="18" charset="0"/>
                <a:cs typeface="Times New Roman" pitchFamily="18" charset="0"/>
              </a:rPr>
              <a:t>февраля </a:t>
            </a:r>
            <a:r>
              <a:rPr lang="ru-RU" sz="4000" b="1" dirty="0" smtClean="0">
                <a:solidFill>
                  <a:srgbClr val="014035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4000" b="1" dirty="0">
                <a:solidFill>
                  <a:srgbClr val="014035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4000" dirty="0">
              <a:solidFill>
                <a:srgbClr val="01403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 мая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4000" b="1" dirty="0">
                <a:solidFill>
                  <a:srgbClr val="01403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1403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40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2573" y="378725"/>
            <a:ext cx="5227094" cy="15456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Порядок проведения итогового сочинения (изложения)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Место проведение итогового сочинения (изложения) –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УОР№1</a:t>
            </a:r>
          </a:p>
          <a:p>
            <a:pPr marL="0" indent="0">
              <a:buNone/>
            </a:pP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Вход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начинается с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09.00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Итоговое сочинение (изложение) начинается в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10.00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87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2" y="269542"/>
            <a:ext cx="5636524" cy="142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Повторный допуск к сдаче итогового сочинения (изложения)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00752" y="1628800"/>
            <a:ext cx="7615451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Повторно допускаются к написанию итогового сочинения (изложения) в сроки, установленные расписанием проведения итогового сочинения (изложения):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обучающиеся, получившие по итоговому сочинению (изложению) неудовлетворительный результат («незачет»);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обучающиеся и лица,  не явившиеся на итоговое сочинение (изложение) по уважительным причинам (болезнь или иные обстоятельства, подтвержденные документально);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обучающиеся, лица, перечисленные, не завершившие сдачу итогового сочинения (изложения) по уважительным причинам (болезнь или иные обстоятельства, подтвержденные документально).</a:t>
            </a:r>
          </a:p>
          <a:p>
            <a:pPr marL="0" indent="0"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121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4438" y="105821"/>
            <a:ext cx="5562600" cy="1082674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www.fipi.ru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355"/>
            <a:ext cx="9144000" cy="5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90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970" y="160361"/>
            <a:ext cx="5813945" cy="104016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Разделы и подразделы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53287" y="822849"/>
            <a:ext cx="7764534" cy="56379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Духовно-нравственные ориентиры в жизни человека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Внутренний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мир человека и его личностные качества.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человека к другому человеку (окружению),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нравственные идеалы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выбор между добром и злом.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человеком самого себя.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Свобода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человека и ее ограничения.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Семья, общество, Отечество в жизни человека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род; семейные ценности и традиции.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общество.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государство, гражданская позиция человека.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Природа и культура в жизни человека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Природа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человек.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человек.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Искусство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человек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39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4262" y="0"/>
            <a:ext cx="6865495" cy="1040160"/>
          </a:xfrm>
        </p:spPr>
        <p:txBody>
          <a:bodyPr>
            <a:norm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 1.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Духовно-нравственные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ориентиры в жизни человека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463" y="1034320"/>
            <a:ext cx="7764534" cy="518659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связаны с вопросами, которые человек задаёт себе сам, в том числе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ситуации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нравственного выбора;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нацеливают на рассуждение о нравственных идеалах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моральных нормах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сиюминутном и вечном, добре и зле, о свободе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ответственности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касаются размышлений о смысле жизни, гуманном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антигуманном поступках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их мотивах, причинах внутреннего разлада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 угрызениях совести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позволяют задуматься об образе жизни человека, о выборе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 жизненного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пути, значимой цели и средствах её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достижения, любви и дружбе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побуждают к самоанализу, осмыслению опыта других людей (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или поступков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литературных героев), стремящихся понять себя.</a:t>
            </a:r>
          </a:p>
        </p:txBody>
      </p:sp>
    </p:spTree>
    <p:extLst>
      <p:ext uri="{BB962C8B-B14F-4D97-AF65-F5344CB8AC3E}">
        <p14:creationId xmlns:p14="http://schemas.microsoft.com/office/powerpoint/2010/main" val="362873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4262" y="0"/>
            <a:ext cx="6865495" cy="1040160"/>
          </a:xfrm>
        </p:spPr>
        <p:txBody>
          <a:bodyPr>
            <a:norm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 2. Семья, общество,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Отечество в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жизни человека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463" y="1034320"/>
            <a:ext cx="7764534" cy="54864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связаны со взглядом на человека как представителя семьи,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социума, народа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поколения, эпохи;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нацеливают на размышление о семейных и общественных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ценностях, традициях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обычаях, межличностных отношениях и влиянии среды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человека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касаются вопросов исторического времени, гражданских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идеалов, важности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сохранения исторической памяти, роли личности в истории;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позволяют задуматься о славе и бесславии, личном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общественном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своём вкладе в общественный прогресс;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побуждают рассуждать об образовании и о воспитании,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споре поколений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об общественном благополучии, о народном подвиге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направлениях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общества себя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8984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4262" y="0"/>
            <a:ext cx="6865495" cy="1040160"/>
          </a:xfrm>
        </p:spPr>
        <p:txBody>
          <a:bodyPr>
            <a:norm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 3. Природа и культура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жизни человека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73404" y="1004340"/>
            <a:ext cx="7764534" cy="54864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связаны с философскими, социальными, этическими,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эстетическими проблемами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вопросами экологии;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нацеливают на рассуждение об искусстве и науке, о феномене таланта,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ценности художественного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творчества и научного поиска, о собственных предпочтениях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или интересах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области искусства и науки;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касаются миссии художника и ответственности человека науки,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значения великих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творений искусства и научных открытий (в том числе в связи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юбилейными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датами);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позволяют осмысливать роль культуры в жизни человека,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важность исторической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памяти, сохранения традиционных ценностей;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побуждают задуматься о взаимодействии человека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природы, направлениях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развития культуры, влиянии искусства и новых технологий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человека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9218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4262" y="0"/>
            <a:ext cx="6865495" cy="959370"/>
          </a:xfrm>
        </p:spPr>
        <p:txBody>
          <a:bodyPr>
            <a:normAutofit/>
          </a:bodyPr>
          <a:lstStyle/>
          <a:p>
            <a:pPr lvl="0"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28433" y="1080654"/>
            <a:ext cx="7965862" cy="56199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Требование 1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Объём итогового сочинения –</a:t>
            </a:r>
          </a:p>
          <a:p>
            <a:pPr marL="0" indent="0" algn="ctr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5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менее 350 </a:t>
            </a:r>
            <a:r>
              <a:rPr lang="ru-RU" sz="2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слов</a:t>
            </a: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Требование 2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самостоятельность написания итогового сочинения</a:t>
            </a: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Критерий 1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Соответствие теме (ориентация на тему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а не направление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!)</a:t>
            </a:r>
          </a:p>
          <a:p>
            <a:pPr marL="0" indent="0" algn="ctr">
              <a:buNone/>
            </a:pPr>
            <a:r>
              <a:rPr lang="ru-RU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Критерий 2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- Аргументация. Привлечение литературного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материала (достаточно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1 литературного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источника,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многообразие жанрово-стилевой принадлежности текстов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Критерий 3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Композиция и логика рассуждения 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Критерий 4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Качество письменной речи 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Критерий 5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Грамотность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707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450"/>
            <a:ext cx="9144000" cy="567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018"/>
            <a:ext cx="9144000" cy="63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4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014" y="2687638"/>
            <a:ext cx="6597869" cy="1655762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Georgia" pitchFamily="18" charset="0"/>
              </a:rPr>
              <a:t>Спасибо </a:t>
            </a:r>
          </a:p>
          <a:p>
            <a:r>
              <a:rPr lang="ru-RU" sz="4400" b="1" dirty="0">
                <a:solidFill>
                  <a:srgbClr val="C00000"/>
                </a:solidFill>
                <a:latin typeface="Georgia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53495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674009" y="1811756"/>
            <a:ext cx="3051829" cy="102697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0" tIns="0" rIns="72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Обязательные экзамены</a:t>
            </a:r>
            <a:endParaRPr lang="ru-RU" sz="1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6" name="Рисунок 4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948" y="4382164"/>
            <a:ext cx="1576730" cy="931260"/>
          </a:xfrm>
          <a:prstGeom prst="rect">
            <a:avLst/>
          </a:prstGeom>
        </p:spPr>
      </p:pic>
      <p:pic>
        <p:nvPicPr>
          <p:cNvPr id="47" name="Рисунок 4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3" y="3170092"/>
            <a:ext cx="1596787" cy="890614"/>
          </a:xfrm>
          <a:prstGeom prst="rect">
            <a:avLst/>
          </a:prstGeom>
        </p:spPr>
      </p:pic>
      <p:sp>
        <p:nvSpPr>
          <p:cNvPr id="48" name="Скругленный прямоугольник 47"/>
          <p:cNvSpPr/>
          <p:nvPr/>
        </p:nvSpPr>
        <p:spPr>
          <a:xfrm>
            <a:off x="4807070" y="1811403"/>
            <a:ext cx="3508580" cy="91814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0" tIns="0" rIns="72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Экзамены по выбору обучающегося из числа учебных предметов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1" name="Рисунок 60"/>
          <p:cNvPicPr/>
          <p:nvPr/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0" t="13659" r="19588" b="17011"/>
          <a:stretch/>
        </p:blipFill>
        <p:spPr bwMode="auto">
          <a:xfrm>
            <a:off x="4209627" y="3877493"/>
            <a:ext cx="1194886" cy="779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2" name="Рисунок 61"/>
          <p:cNvPicPr/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2708" y="3877493"/>
            <a:ext cx="1170916" cy="779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3" name="Рисунок 62"/>
          <p:cNvPicPr/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61116" y="2906546"/>
            <a:ext cx="1082940" cy="763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4" name="Рисунок 63"/>
          <p:cNvPicPr/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23097" y="2830831"/>
            <a:ext cx="1121927" cy="8595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5" name="Рисунок 64"/>
          <p:cNvPicPr/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9391" y="2831345"/>
            <a:ext cx="1215122" cy="9136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6" name="Рисунок 65"/>
          <p:cNvPicPr/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23097" y="3877493"/>
            <a:ext cx="1199857" cy="779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67" name="Группа 66"/>
          <p:cNvGrpSpPr/>
          <p:nvPr/>
        </p:nvGrpSpPr>
        <p:grpSpPr>
          <a:xfrm>
            <a:off x="6790630" y="4712135"/>
            <a:ext cx="1393757" cy="992628"/>
            <a:chOff x="0" y="0"/>
            <a:chExt cx="1275715" cy="1146870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10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75715" cy="767715"/>
            </a:xfrm>
            <a:prstGeom prst="rect">
              <a:avLst/>
            </a:prstGeom>
          </p:spPr>
        </p:pic>
        <p:pic>
          <p:nvPicPr>
            <p:cNvPr id="69" name="Рисунок 68"/>
            <p:cNvPicPr>
              <a:picLocks noChangeAspect="1"/>
            </p:cNvPicPr>
            <p:nvPr/>
          </p:nvPicPr>
          <p:blipFill>
            <a:blip r:embed="rId11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54015"/>
              <a:ext cx="1184910" cy="123190"/>
            </a:xfrm>
            <a:prstGeom prst="rect">
              <a:avLst/>
            </a:prstGeom>
          </p:spPr>
        </p:pic>
        <p:pic>
          <p:nvPicPr>
            <p:cNvPr id="70" name="Рисунок 69"/>
            <p:cNvPicPr>
              <a:picLocks noChangeAspect="1"/>
            </p:cNvPicPr>
            <p:nvPr/>
          </p:nvPicPr>
          <p:blipFill>
            <a:blip r:embed="rId1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98" y="974785"/>
              <a:ext cx="530225" cy="172085"/>
            </a:xfrm>
            <a:prstGeom prst="rect">
              <a:avLst/>
            </a:prstGeom>
          </p:spPr>
        </p:pic>
      </p:grpSp>
      <p:grpSp>
        <p:nvGrpSpPr>
          <p:cNvPr id="71" name="Группа 70"/>
          <p:cNvGrpSpPr/>
          <p:nvPr/>
        </p:nvGrpSpPr>
        <p:grpSpPr>
          <a:xfrm>
            <a:off x="4494296" y="4792178"/>
            <a:ext cx="1534555" cy="912585"/>
            <a:chOff x="0" y="0"/>
            <a:chExt cx="1324347" cy="974557"/>
          </a:xfrm>
        </p:grpSpPr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1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322070" cy="784860"/>
            </a:xfrm>
            <a:prstGeom prst="rect">
              <a:avLst/>
            </a:prstGeom>
          </p:spPr>
        </p:pic>
        <p:pic>
          <p:nvPicPr>
            <p:cNvPr id="73" name="Рисунок 72"/>
            <p:cNvPicPr>
              <a:picLocks noChangeAspect="1"/>
            </p:cNvPicPr>
            <p:nvPr/>
          </p:nvPicPr>
          <p:blipFill>
            <a:blip r:embed="rId1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7" y="836762"/>
              <a:ext cx="1315720" cy="137795"/>
            </a:xfrm>
            <a:prstGeom prst="rect">
              <a:avLst/>
            </a:prstGeom>
          </p:spPr>
        </p:pic>
      </p:grpSp>
      <p:pic>
        <p:nvPicPr>
          <p:cNvPr id="84" name="Рисунок 8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9391" y="5931112"/>
            <a:ext cx="609811" cy="6100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9705" y="5924385"/>
            <a:ext cx="606639" cy="6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2561" y="5889446"/>
            <a:ext cx="600293" cy="600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3304" y="5889446"/>
            <a:ext cx="702418" cy="70277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6" name="Заголовок 1"/>
          <p:cNvSpPr txBox="1">
            <a:spLocks/>
          </p:cNvSpPr>
          <p:nvPr/>
        </p:nvSpPr>
        <p:spPr>
          <a:xfrm>
            <a:off x="1711715" y="159155"/>
            <a:ext cx="5775794" cy="1173707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ВКЛЮЧАЕТ В СЕБЯ ЭКЗАМЕНЫ ПО СЛЕДУЮЩИМ УЧЕБНЫМ ПРЕДМЕТАМ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97316" y="2176187"/>
            <a:ext cx="0" cy="4059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43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3" t="2971" r="38202" b="1770"/>
          <a:stretch/>
        </p:blipFill>
        <p:spPr>
          <a:xfrm>
            <a:off x="1648215" y="251250"/>
            <a:ext cx="5875361" cy="647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72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Номер слайда 1"/>
          <p:cNvSpPr txBox="1">
            <a:spLocks noGrp="1"/>
          </p:cNvSpPr>
          <p:nvPr/>
        </p:nvSpPr>
        <p:spPr bwMode="auto">
          <a:xfrm>
            <a:off x="6743700" y="6573838"/>
            <a:ext cx="2351088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AEC04EF-77A3-4267-92AA-00FFD45D0022}" type="slidenum">
              <a:rPr lang="ru-RU" altLang="ru-RU" sz="1400" b="1">
                <a:solidFill>
                  <a:schemeClr val="bg1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  <p:sp>
        <p:nvSpPr>
          <p:cNvPr id="6148" name="Номер слайда 1"/>
          <p:cNvSpPr txBox="1">
            <a:spLocks noGrp="1"/>
          </p:cNvSpPr>
          <p:nvPr/>
        </p:nvSpPr>
        <p:spPr bwMode="auto">
          <a:xfrm>
            <a:off x="6743700" y="6573838"/>
            <a:ext cx="2351088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9367B85-7ED8-4AAD-8E32-E34B0D17284B}" type="slidenum">
              <a:rPr lang="ru-RU" altLang="ru-RU" sz="1400" b="1">
                <a:solidFill>
                  <a:schemeClr val="bg1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  <p:sp>
        <p:nvSpPr>
          <p:cNvPr id="6151" name="Объект 4"/>
          <p:cNvSpPr>
            <a:spLocks/>
          </p:cNvSpPr>
          <p:nvPr/>
        </p:nvSpPr>
        <p:spPr bwMode="auto">
          <a:xfrm>
            <a:off x="468313" y="765175"/>
            <a:ext cx="8258175" cy="540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ru-RU" altLang="ru-RU" sz="2400">
              <a:latin typeface="Cambria" panose="02040503050406030204" pitchFamily="18" charset="0"/>
            </a:endParaRPr>
          </a:p>
        </p:txBody>
      </p:sp>
      <p:sp>
        <p:nvSpPr>
          <p:cNvPr id="6154" name="Rectangle 3"/>
          <p:cNvSpPr txBox="1">
            <a:spLocks/>
          </p:cNvSpPr>
          <p:nvPr/>
        </p:nvSpPr>
        <p:spPr bwMode="auto">
          <a:xfrm>
            <a:off x="655093" y="1879736"/>
            <a:ext cx="7874758" cy="2297049"/>
          </a:xfrm>
          <a:prstGeom prst="rect">
            <a:avLst/>
          </a:prstGeom>
          <a:solidFill>
            <a:schemeClr val="bg1">
              <a:alpha val="20000"/>
            </a:schemeClr>
          </a:solidFill>
          <a:extLst/>
        </p:spPr>
        <p:txBody>
          <a:bodyPr vert="horz" lIns="91440" tIns="45720" rIns="91440" bIns="45720" rtlCol="0">
            <a:noAutofit/>
          </a:bodyPr>
          <a:lstStyle>
            <a:lvl1pPr indent="452438" algn="just">
              <a:spcBef>
                <a:spcPct val="20000"/>
              </a:spcBef>
              <a:buFont typeface="Arial" pitchFamily="34" charset="0"/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altLang="ru-RU" dirty="0"/>
              <a:t>К</a:t>
            </a:r>
            <a:r>
              <a:rPr lang="en-US" altLang="ru-RU" dirty="0"/>
              <a:t> </a:t>
            </a:r>
            <a:r>
              <a:rPr lang="ru-RU" altLang="ru-RU" dirty="0"/>
              <a:t>ГИА-11 допускаются обучающиеся, </a:t>
            </a:r>
            <a:r>
              <a:rPr lang="ru-RU" altLang="ru-RU" u="sng" dirty="0"/>
              <a:t>не</a:t>
            </a:r>
            <a:r>
              <a:rPr lang="en-US" altLang="ru-RU" u="sng" dirty="0"/>
              <a:t> </a:t>
            </a:r>
            <a:r>
              <a:rPr lang="ru-RU" altLang="ru-RU" u="sng" dirty="0"/>
              <a:t>имеющие академической задолженности и</a:t>
            </a:r>
            <a:r>
              <a:rPr lang="en-US" altLang="ru-RU" u="sng" dirty="0"/>
              <a:t> </a:t>
            </a:r>
            <a:r>
              <a:rPr lang="ru-RU" altLang="ru-RU" u="sng" dirty="0"/>
              <a:t>в полном объеме выполнившие учебный план или индивидуальный учебный план</a:t>
            </a:r>
            <a:r>
              <a:rPr lang="ru-RU" altLang="ru-RU" dirty="0"/>
              <a:t> (имеющие годовые отметки по</a:t>
            </a:r>
            <a:r>
              <a:rPr lang="en-US" altLang="ru-RU" dirty="0"/>
              <a:t> </a:t>
            </a:r>
            <a:r>
              <a:rPr lang="ru-RU" altLang="ru-RU" dirty="0"/>
              <a:t>всем учебным предметам учебного плана за X</a:t>
            </a:r>
            <a:r>
              <a:rPr lang="en-SG" altLang="ru-RU" dirty="0"/>
              <a:t>I</a:t>
            </a:r>
            <a:r>
              <a:rPr lang="ru-RU" altLang="ru-RU" dirty="0"/>
              <a:t> класс не</a:t>
            </a:r>
            <a:r>
              <a:rPr lang="en-US" altLang="ru-RU" dirty="0"/>
              <a:t> </a:t>
            </a:r>
            <a:r>
              <a:rPr lang="ru-RU" altLang="ru-RU" dirty="0"/>
              <a:t>ниже удовлетворительных).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60311" y="335270"/>
            <a:ext cx="6141492" cy="859809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К ГОСУДАРСТВЕННОМУ ЭКЗАМЕНУ</a:t>
            </a:r>
          </a:p>
        </p:txBody>
      </p:sp>
      <p:sp>
        <p:nvSpPr>
          <p:cNvPr id="13" name="Rectangle 3"/>
          <p:cNvSpPr txBox="1">
            <a:spLocks/>
          </p:cNvSpPr>
          <p:nvPr/>
        </p:nvSpPr>
        <p:spPr bwMode="auto">
          <a:xfrm>
            <a:off x="1460311" y="4176785"/>
            <a:ext cx="6243851" cy="2149774"/>
          </a:xfrm>
          <a:prstGeom prst="rect">
            <a:avLst/>
          </a:prstGeom>
          <a:solidFill>
            <a:schemeClr val="bg1">
              <a:alpha val="20000"/>
            </a:schemeClr>
          </a:solidFill>
          <a:extLst/>
        </p:spPr>
        <p:txBody>
          <a:bodyPr vert="horz" lIns="91440" tIns="45720" rIns="91440" bIns="45720" rtlCol="0">
            <a:noAutofit/>
          </a:bodyPr>
          <a:lstStyle>
            <a:lvl1pPr indent="452438" algn="just">
              <a:spcBef>
                <a:spcPct val="20000"/>
              </a:spcBef>
              <a:buFont typeface="Arial" pitchFamily="34" charset="0"/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indent="0" algn="ctr"/>
            <a:r>
              <a:rPr lang="ru-RU" altLang="ru-RU" b="1" dirty="0" smtClean="0">
                <a:solidFill>
                  <a:srgbClr val="C00000"/>
                </a:solidFill>
              </a:rPr>
              <a:t>+</a:t>
            </a:r>
          </a:p>
          <a:p>
            <a:pPr indent="0" algn="ctr"/>
            <a:r>
              <a:rPr lang="ru-RU" altLang="ru-RU" b="1" dirty="0" smtClean="0">
                <a:solidFill>
                  <a:srgbClr val="C00000"/>
                </a:solidFill>
              </a:rPr>
              <a:t>успешное </a:t>
            </a:r>
            <a:r>
              <a:rPr lang="ru-RU" altLang="ru-RU" b="1" dirty="0">
                <a:solidFill>
                  <a:srgbClr val="C00000"/>
                </a:solidFill>
              </a:rPr>
              <a:t>написание итогового </a:t>
            </a:r>
            <a:r>
              <a:rPr lang="ru-RU" altLang="ru-RU" b="1" dirty="0" smtClean="0">
                <a:solidFill>
                  <a:srgbClr val="C00000"/>
                </a:solidFill>
              </a:rPr>
              <a:t>сочинения(</a:t>
            </a:r>
            <a:r>
              <a:rPr lang="ru-RU" altLang="ru-RU" b="1" dirty="0" err="1" smtClean="0">
                <a:solidFill>
                  <a:srgbClr val="C00000"/>
                </a:solidFill>
              </a:rPr>
              <a:t>получивщие</a:t>
            </a:r>
            <a:r>
              <a:rPr lang="ru-RU" altLang="ru-RU" b="1" dirty="0" smtClean="0">
                <a:solidFill>
                  <a:srgbClr val="C00000"/>
                </a:solidFill>
              </a:rPr>
              <a:t> ЗАЧЁТ)</a:t>
            </a:r>
          </a:p>
          <a:p>
            <a:pPr indent="0" algn="ctr"/>
            <a:r>
              <a:rPr lang="ru-RU" altLang="ru-RU" b="1" dirty="0" smtClean="0">
                <a:solidFill>
                  <a:srgbClr val="C00000"/>
                </a:solidFill>
              </a:rPr>
              <a:t>+</a:t>
            </a:r>
          </a:p>
          <a:p>
            <a:pPr indent="0" algn="ctr"/>
            <a:r>
              <a:rPr lang="ru-RU" altLang="ru-RU" b="1" dirty="0" smtClean="0">
                <a:solidFill>
                  <a:srgbClr val="C00000"/>
                </a:solidFill>
              </a:rPr>
              <a:t>Защитившие индивидуальный ПРОЕКТ</a:t>
            </a:r>
            <a:endParaRPr lang="ru-RU" alt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499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600" y="237600"/>
            <a:ext cx="6854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Индивидуальный проект</a:t>
            </a:r>
          </a:p>
          <a:p>
            <a:pPr algn="ctr"/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ыполняет каждый выпускник 11 класса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1.Работа над проектом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  октябрь-февраль 2022-2023 года;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Предзащита проекта –февраль-март 2023года;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2.Защита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март/апрель 2023 года;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3.Оценка за проект ставиться в аттестат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16" y="3661761"/>
            <a:ext cx="7082784" cy="219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08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04800" y="9144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endParaRPr lang="ru-RU" altLang="ru-RU" sz="36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09600" y="304800"/>
          <a:ext cx="7924800" cy="601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019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Правила выдачи аттестатов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Аттестаты с отличием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Необходимо набрать: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– от 70 баллов по русскому языку;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– от 70 баллов по математике профильного уровня или  5 баллов по математике базового уровня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Аттестат об среднем общем образовании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Ученик закончил изучать образовательную программу среднего общего образования и успешно прошел ГИА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27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304800" y="9144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endParaRPr lang="ru-RU" altLang="ru-RU" sz="36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888610"/>
              </p:ext>
            </p:extLst>
          </p:nvPr>
        </p:nvGraphicFramePr>
        <p:xfrm>
          <a:off x="609600" y="304800"/>
          <a:ext cx="7924800" cy="601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019800">
                <a:tc>
                  <a:txBody>
                    <a:bodyPr/>
                    <a:lstStyle/>
                    <a:p>
                      <a:pPr marL="355600" marR="0" lvl="0" indent="-263525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20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marR="0" lvl="0" indent="-263525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20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marR="0" lvl="0" indent="-263525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20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marR="0" lvl="0" indent="-263525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4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1</a:t>
                      </a:r>
                      <a:r>
                        <a:rPr kumimoji="0" lang="ru-RU" altLang="ru-RU" sz="4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4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Times New Roman" pitchFamily="18" charset="0"/>
                        </a:rPr>
                        <a:t>февраля!!!</a:t>
                      </a:r>
                    </a:p>
                    <a:p>
                      <a:pPr marL="355600" marR="0" lvl="0" indent="-263525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36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Заявление на участие в ЕГЭ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указанием предметов, которые выпускник собирается сдавать, необходимо подать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</a:t>
                      </a:r>
                      <a:r>
                        <a:rPr kumimoji="0" lang="ru-RU" altLang="ru-RU" sz="3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 </a:t>
                      </a:r>
                      <a:r>
                        <a:rPr kumimoji="0" lang="ru-RU" altLang="ru-RU" sz="3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января </a:t>
                      </a:r>
                      <a:r>
                        <a:rPr kumimoji="0" lang="ru-RU" altLang="ru-RU" sz="3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</a:t>
                      </a:r>
                      <a:r>
                        <a:rPr kumimoji="0" lang="ru-RU" altLang="ru-RU" sz="3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746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729</TotalTime>
  <Words>1498</Words>
  <Application>Microsoft Office PowerPoint</Application>
  <PresentationFormat>Экран (4:3)</PresentationFormat>
  <Paragraphs>246</Paragraphs>
  <Slides>37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55" baseType="lpstr">
      <vt:lpstr>Batang</vt:lpstr>
      <vt:lpstr>新細明體</vt:lpstr>
      <vt:lpstr>宋体</vt:lpstr>
      <vt:lpstr>宋体</vt:lpstr>
      <vt:lpstr>Agency FB</vt:lpstr>
      <vt:lpstr>Arial</vt:lpstr>
      <vt:lpstr>Calibri</vt:lpstr>
      <vt:lpstr>Calibri Light</vt:lpstr>
      <vt:lpstr>Cambria</vt:lpstr>
      <vt:lpstr>Comic Sans MS</vt:lpstr>
      <vt:lpstr>Constantia</vt:lpstr>
      <vt:lpstr>等线</vt:lpstr>
      <vt:lpstr>Georgia</vt:lpstr>
      <vt:lpstr>Palatino Linotype</vt:lpstr>
      <vt:lpstr>Times New Roman</vt:lpstr>
      <vt:lpstr>Wingdings</vt:lpstr>
      <vt:lpstr>Office Theme</vt:lpstr>
      <vt:lpstr>1_Office Theme</vt:lpstr>
      <vt:lpstr>РОДИТЕЛЬСКОЕ СОБРАНИЕ   «Подготовка к проведению  в 2022 - 2023 уч.г.   государственной итоговой аттестации выпускников  11-х классов в формате ЕГЭ»  01 декабря 2022г </vt:lpstr>
      <vt:lpstr>www.ege.edu.ru</vt:lpstr>
      <vt:lpstr>www.fipi.ru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расписание      ЕГЭ – 2023 (ДОСРОЧНЫЙ период)</vt:lpstr>
      <vt:lpstr>Проект расписание      ЕГЭ – 2023 (ОСНОВНОЙ)</vt:lpstr>
      <vt:lpstr>Минимальный балл </vt:lpstr>
      <vt:lpstr>Выбор ЕГЭ-2023  в УОР№1</vt:lpstr>
      <vt:lpstr>Апелляция </vt:lpstr>
      <vt:lpstr>Презентация PowerPoint</vt:lpstr>
      <vt:lpstr>Презентация PowerPoint</vt:lpstr>
      <vt:lpstr>Итоговое сочинение</vt:lpstr>
      <vt:lpstr>Презентация PowerPoint</vt:lpstr>
      <vt:lpstr>Презентация PowerPoint</vt:lpstr>
      <vt:lpstr>Срок действия результатов итогового сочинения   </vt:lpstr>
      <vt:lpstr>Сроки и продолжительность выполнения итогового сочинения (изложения)</vt:lpstr>
      <vt:lpstr>Порядок проведения итогового сочинения (изложения) </vt:lpstr>
      <vt:lpstr>Повторный допуск к сдаче итогового сочинения (изложения) </vt:lpstr>
      <vt:lpstr>Разделы и подразделы </vt:lpstr>
      <vt:lpstr>Раздел 1. Духовно-нравственные ориентиры в жизни человека</vt:lpstr>
      <vt:lpstr>Раздел 2. Семья, общество,  Отечество в жизни человека</vt:lpstr>
      <vt:lpstr>Раздел 3. Природа и культура в жизни человека</vt:lpstr>
      <vt:lpstr>Критерии оценивания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64</cp:revision>
  <cp:lastPrinted>2022-12-02T07:47:19Z</cp:lastPrinted>
  <dcterms:created xsi:type="dcterms:W3CDTF">2019-08-22T12:33:19Z</dcterms:created>
  <dcterms:modified xsi:type="dcterms:W3CDTF">2023-01-25T10:24:47Z</dcterms:modified>
</cp:coreProperties>
</file>